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92" r:id="rId3"/>
    <p:sldId id="291" r:id="rId4"/>
    <p:sldId id="293" r:id="rId5"/>
    <p:sldId id="302" r:id="rId6"/>
    <p:sldId id="298" r:id="rId7"/>
    <p:sldId id="300" r:id="rId8"/>
    <p:sldId id="296" r:id="rId9"/>
    <p:sldId id="30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586"/>
    <a:srgbClr val="F2EF7E"/>
    <a:srgbClr val="947D1A"/>
    <a:srgbClr val="436B58"/>
    <a:srgbClr val="EDA523"/>
    <a:srgbClr val="EDE951"/>
    <a:srgbClr val="E4E428"/>
    <a:srgbClr val="3855E4"/>
    <a:srgbClr val="5E0403"/>
    <a:srgbClr val="912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9A8A-883F-4C5B-8DF1-161374FF1D8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05AE-C7B5-4FD1-86FF-14D15094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1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DF89E1-E439-491B-B555-EC8CD8E1197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7C8884-EB4C-4EA6-9D55-2586EE020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0882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72716"/>
            <a:ext cx="7772400" cy="4392488"/>
          </a:xfrm>
        </p:spPr>
        <p:txBody>
          <a:bodyPr>
            <a:normAutofit/>
          </a:bodyPr>
          <a:lstStyle/>
          <a:p>
            <a:pPr algn="ctr"/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Техникум 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«Кулинар» 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рад видеть Вас 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в рядах наших              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студентов!</a:t>
            </a:r>
          </a:p>
        </p:txBody>
      </p:sp>
    </p:spTree>
    <p:extLst>
      <p:ext uri="{BB962C8B-B14F-4D97-AF65-F5344CB8AC3E}">
        <p14:creationId xmlns:p14="http://schemas.microsoft.com/office/powerpoint/2010/main" val="884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208814" cy="112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520" b="-3849"/>
          <a:stretch/>
        </p:blipFill>
        <p:spPr bwMode="auto">
          <a:xfrm>
            <a:off x="6300192" y="4797152"/>
            <a:ext cx="26277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         Набор 2020-2021 </a:t>
            </a:r>
            <a:r>
              <a:rPr lang="ru-RU" b="1" dirty="0" err="1">
                <a:solidFill>
                  <a:srgbClr val="C00000"/>
                </a:solidFill>
              </a:rPr>
              <a:t>уч.г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3657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9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Набор в этом году на бюджетное отделение составляет 300 мест:</a:t>
            </a:r>
          </a:p>
          <a:p>
            <a:pPr marL="3657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u="sng" dirty="0">
                <a:solidFill>
                  <a:srgbClr val="285586"/>
                </a:solidFill>
                <a:latin typeface="Calibri"/>
                <a:ea typeface="Calibri"/>
                <a:cs typeface="Times New Roman"/>
              </a:rPr>
              <a:t>На базе 9 классов:</a:t>
            </a:r>
            <a:endParaRPr lang="ru-RU" sz="3200" b="1" dirty="0">
              <a:solidFill>
                <a:srgbClr val="285586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900" b="1" dirty="0">
                <a:latin typeface="Calibri"/>
                <a:ea typeface="Calibri"/>
                <a:cs typeface="Times New Roman"/>
              </a:rPr>
              <a:t>Повар, кондитер-75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900" b="1" dirty="0">
                <a:latin typeface="Calibri"/>
                <a:ea typeface="Calibri"/>
                <a:cs typeface="Times New Roman"/>
              </a:rPr>
              <a:t>Пекарь- 25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900" b="1" dirty="0">
                <a:latin typeface="Calibri"/>
                <a:ea typeface="Calibri"/>
                <a:cs typeface="Times New Roman"/>
              </a:rPr>
              <a:t>Технология продукции общественного питания-50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900" b="1" dirty="0">
                <a:latin typeface="Calibri"/>
                <a:ea typeface="Calibri"/>
                <a:cs typeface="Times New Roman"/>
              </a:rPr>
              <a:t>Организация обслуживания в общественном питании-25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900" b="1" dirty="0">
                <a:latin typeface="Calibri"/>
                <a:ea typeface="Calibri"/>
                <a:cs typeface="Times New Roman"/>
              </a:rPr>
              <a:t>Поварское и кондитерское дело-75</a:t>
            </a:r>
          </a:p>
          <a:p>
            <a:pPr marL="3657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u="sng" dirty="0">
                <a:solidFill>
                  <a:srgbClr val="285586"/>
                </a:solidFill>
                <a:latin typeface="Calibri"/>
                <a:ea typeface="Calibri"/>
                <a:cs typeface="Times New Roman"/>
              </a:rPr>
              <a:t>На базе 11 классов:</a:t>
            </a:r>
            <a:endParaRPr lang="ru-RU" sz="3200" b="1" dirty="0">
              <a:solidFill>
                <a:srgbClr val="285586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900" b="1" dirty="0">
                <a:latin typeface="Calibri"/>
                <a:ea typeface="Calibri"/>
                <a:cs typeface="Times New Roman"/>
              </a:rPr>
              <a:t>Повар, кондитер-25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900" b="1" dirty="0">
                <a:latin typeface="Calibri"/>
                <a:ea typeface="Calibri"/>
                <a:cs typeface="Times New Roman"/>
              </a:rPr>
              <a:t>Технология продукции общественного питания-25</a:t>
            </a:r>
          </a:p>
          <a:p>
            <a:pPr marL="36576" indent="0" algn="ctr">
              <a:buNone/>
            </a:pPr>
            <a:r>
              <a:rPr lang="ru-RU" sz="4000" dirty="0">
                <a:solidFill>
                  <a:srgbClr val="C0000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5234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Набор 2020-2021 </a:t>
            </a:r>
            <a:r>
              <a:rPr lang="ru-RU" b="1" dirty="0" err="1">
                <a:solidFill>
                  <a:srgbClr val="C00000"/>
                </a:solidFill>
              </a:rPr>
              <a:t>уч.г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12777"/>
            <a:ext cx="7408333" cy="3456383"/>
          </a:xfrm>
        </p:spPr>
        <p:txBody>
          <a:bodyPr>
            <a:normAutofit lnSpcReduction="10000"/>
          </a:bodyPr>
          <a:lstStyle/>
          <a:p>
            <a:pPr marL="3657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u="sng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Платная форма обучения:</a:t>
            </a:r>
            <a:endParaRPr lang="ru-RU" sz="12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657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u="sng" dirty="0">
                <a:solidFill>
                  <a:srgbClr val="285586"/>
                </a:solidFill>
                <a:latin typeface="Calibri"/>
                <a:ea typeface="Calibri"/>
                <a:cs typeface="Times New Roman"/>
              </a:rPr>
              <a:t>На базе 9 классов:</a:t>
            </a:r>
            <a:endParaRPr lang="ru-RU" sz="1200" b="1" u="sng" dirty="0">
              <a:solidFill>
                <a:srgbClr val="285586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>Повар, кондитер-50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>Технология продукции общественного питания -25</a:t>
            </a:r>
          </a:p>
          <a:p>
            <a:pPr marL="3657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u="sng" dirty="0">
                <a:solidFill>
                  <a:srgbClr val="285586"/>
                </a:solidFill>
                <a:latin typeface="Calibri"/>
                <a:ea typeface="Calibri"/>
                <a:cs typeface="Times New Roman"/>
              </a:rPr>
              <a:t>На базе 11 классов:</a:t>
            </a:r>
            <a:endParaRPr lang="ru-RU" sz="1200" b="1" u="sng" dirty="0">
              <a:solidFill>
                <a:srgbClr val="285586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>Повар, кондитер-25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>Технология продукции общественного питания-25</a:t>
            </a:r>
          </a:p>
          <a:p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212850" cy="112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25144"/>
            <a:ext cx="3960440" cy="1876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13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       Документы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Документ об образовании или об      </a:t>
            </a:r>
          </a:p>
          <a:p>
            <a:pPr marL="36576" indent="0">
              <a:buNone/>
            </a:pPr>
            <a:r>
              <a:rPr lang="ru-RU" b="1" dirty="0"/>
              <a:t>         образовании и квалификации</a:t>
            </a:r>
          </a:p>
          <a:p>
            <a:r>
              <a:rPr lang="ru-RU" b="1" dirty="0"/>
              <a:t>2. Паспорт</a:t>
            </a:r>
          </a:p>
          <a:p>
            <a:r>
              <a:rPr lang="ru-RU" b="1" dirty="0"/>
              <a:t>3. Фотографии 3х4 – 4 штуки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2128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294" r="2797" b="3232"/>
          <a:stretch/>
        </p:blipFill>
        <p:spPr bwMode="auto">
          <a:xfrm rot="19694844">
            <a:off x="513121" y="4285174"/>
            <a:ext cx="2424797" cy="17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3852" r="1314" b="10190"/>
          <a:stretch/>
        </p:blipFill>
        <p:spPr bwMode="auto">
          <a:xfrm rot="1438768">
            <a:off x="5257872" y="4272079"/>
            <a:ext cx="2746606" cy="183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3622" r="15522" b="4431"/>
          <a:stretch/>
        </p:blipFill>
        <p:spPr bwMode="auto">
          <a:xfrm>
            <a:off x="3419872" y="4149080"/>
            <a:ext cx="1493304" cy="192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7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Calibri"/>
                <a:ea typeface="Calibri"/>
                <a:cs typeface="Times New Roman"/>
              </a:rPr>
              <a:t>Зачисленные абитуриенты после приказа о зачислении к 29 августа 2020г.  предоставляют: медицинскую санитарную книжку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Calibri"/>
                <a:ea typeface="Calibri"/>
                <a:cs typeface="Times New Roman"/>
              </a:rPr>
              <a:t>Справку формы 086-у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Calibri"/>
                <a:ea typeface="Calibri"/>
                <a:cs typeface="Times New Roman"/>
              </a:rPr>
              <a:t>Прививочный сертификат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Calibri"/>
                <a:ea typeface="Calibri"/>
                <a:cs typeface="Times New Roman"/>
              </a:rPr>
              <a:t> 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36576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Calibri"/>
                <a:ea typeface="Calibri"/>
                <a:cs typeface="Times New Roman"/>
              </a:rPr>
              <a:t>Студенты, не предоставившие медицинские документы, не допускаются до лабораторных занятий и практического обучения!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Calibri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2128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3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Обучение детей-инвалидов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1208"/>
            <a:ext cx="7517729" cy="518457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196752"/>
            <a:ext cx="493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Условия для обучения детей-инвалидов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88" y="2447890"/>
            <a:ext cx="26634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Реализация дорожной 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карты по созданию условий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(</a:t>
            </a:r>
            <a:r>
              <a:rPr lang="ru-RU" sz="1200" i="1" dirty="0">
                <a:solidFill>
                  <a:srgbClr val="002060"/>
                </a:solidFill>
              </a:rPr>
              <a:t>инфраструктура, оборудование</a:t>
            </a:r>
            <a:r>
              <a:rPr lang="ru-RU" sz="1400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1566084"/>
            <a:ext cx="2101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Профессиональная 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подготовка педагогов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6256" y="2348880"/>
            <a:ext cx="1663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>
                <a:solidFill>
                  <a:srgbClr val="002060"/>
                </a:solidFill>
              </a:rPr>
              <a:t>Сурдопереводчик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2924944"/>
            <a:ext cx="2597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Организация и проведение 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чемпионатов «</a:t>
            </a:r>
            <a:r>
              <a:rPr lang="ru-RU" sz="1400" i="1" dirty="0" err="1">
                <a:solidFill>
                  <a:srgbClr val="002060"/>
                </a:solidFill>
              </a:rPr>
              <a:t>Абилимпикс</a:t>
            </a:r>
            <a:r>
              <a:rPr lang="ru-RU" sz="1400" i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088" y="5373216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Лечебная физкультура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540" y="4805619"/>
            <a:ext cx="2076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Организация питания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077072"/>
            <a:ext cx="176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Психологическое 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сопровождение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1648" y="5959152"/>
            <a:ext cx="3238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Профориентация детей-инвалидов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7" y="3263498"/>
            <a:ext cx="251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Участие детей-инвалидов 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во всех мероприятиях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3" y="254293"/>
            <a:ext cx="12128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7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5573401" y="4731206"/>
            <a:ext cx="2152713" cy="1962020"/>
          </a:xfrm>
          <a:prstGeom prst="ellipse">
            <a:avLst/>
          </a:prstGeom>
          <a:solidFill>
            <a:srgbClr val="436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373071" y="2884755"/>
            <a:ext cx="2175752" cy="1873329"/>
          </a:xfrm>
          <a:prstGeom prst="ellipse">
            <a:avLst/>
          </a:prstGeom>
          <a:solidFill>
            <a:srgbClr val="EDA5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3" name="Овал 12"/>
          <p:cNvSpPr/>
          <p:nvPr/>
        </p:nvSpPr>
        <p:spPr>
          <a:xfrm>
            <a:off x="254448" y="2845343"/>
            <a:ext cx="2034619" cy="182425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48014" y="823040"/>
            <a:ext cx="2120589" cy="152569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5210" y="1013585"/>
            <a:ext cx="2071278" cy="17302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4103" y="823040"/>
            <a:ext cx="2142258" cy="2022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i="1" dirty="0">
                <a:solidFill>
                  <a:srgbClr val="C00000"/>
                </a:solidFill>
              </a:rPr>
              <a:t>Олимпиады,</a:t>
            </a:r>
          </a:p>
          <a:p>
            <a:pPr lvl="0"/>
            <a:r>
              <a:rPr lang="ru-RU" sz="1200" b="1" i="1" dirty="0">
                <a:solidFill>
                  <a:srgbClr val="C00000"/>
                </a:solidFill>
              </a:rPr>
              <a:t> конференции,</a:t>
            </a:r>
          </a:p>
          <a:p>
            <a:pPr lvl="0"/>
            <a:r>
              <a:rPr lang="ru-RU" sz="1200" b="1" i="1" dirty="0">
                <a:solidFill>
                  <a:srgbClr val="C00000"/>
                </a:solidFill>
              </a:rPr>
              <a:t>Семинары, и т.д.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Направления научно-практической деятельности студентов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7" y="1322353"/>
            <a:ext cx="1623702" cy="102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88" y="2674060"/>
            <a:ext cx="2931978" cy="248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5" y="2926167"/>
            <a:ext cx="1378704" cy="120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2405" y="403137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</a:rPr>
              <a:t>Демонстрационный  экзамен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r="9532"/>
          <a:stretch/>
        </p:blipFill>
        <p:spPr bwMode="auto">
          <a:xfrm>
            <a:off x="5839486" y="5054764"/>
            <a:ext cx="1509627" cy="1106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82" y="930764"/>
            <a:ext cx="1385631" cy="947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4699" y="1766191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Стажировки, </a:t>
            </a:r>
          </a:p>
          <a:p>
            <a:r>
              <a:rPr lang="ru-RU" sz="1200" i="1" dirty="0" err="1">
                <a:solidFill>
                  <a:srgbClr val="C00000"/>
                </a:solidFill>
              </a:rPr>
              <a:t>проф.конкурсы</a:t>
            </a:r>
            <a:endParaRPr lang="ru-RU" sz="1200" i="1" dirty="0">
              <a:solidFill>
                <a:srgbClr val="C00000"/>
              </a:solidFill>
            </a:endParaRPr>
          </a:p>
          <a:p>
            <a:endParaRPr lang="ru-RU" sz="1200" i="1" dirty="0">
              <a:solidFill>
                <a:srgbClr val="C00000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54" y="2862875"/>
            <a:ext cx="1461585" cy="131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14068" y="3851058"/>
            <a:ext cx="1532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>
                <a:solidFill>
                  <a:srgbClr val="C00000"/>
                </a:solidFill>
              </a:rPr>
              <a:t>Олимпиады,</a:t>
            </a:r>
          </a:p>
          <a:p>
            <a:r>
              <a:rPr lang="ru-RU" sz="1200" b="1" i="1" dirty="0">
                <a:solidFill>
                  <a:srgbClr val="C00000"/>
                </a:solidFill>
              </a:rPr>
              <a:t> конференции,</a:t>
            </a:r>
          </a:p>
          <a:p>
            <a:r>
              <a:rPr lang="ru-RU" sz="1200" b="1" i="1" dirty="0">
                <a:solidFill>
                  <a:srgbClr val="C00000"/>
                </a:solidFill>
              </a:rPr>
              <a:t>Семинары, и т.д.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4120" y="4784987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>
                <a:solidFill>
                  <a:srgbClr val="C00000"/>
                </a:solidFill>
              </a:rPr>
              <a:t>современные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3036" y="6113921"/>
            <a:ext cx="1367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C00000"/>
                </a:solidFill>
              </a:rPr>
              <a:t>предприятия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1558575" y="4915792"/>
            <a:ext cx="2166124" cy="1825576"/>
          </a:xfrm>
          <a:prstGeom prst="ellipse">
            <a:avLst/>
          </a:prstGeom>
          <a:solidFill>
            <a:srgbClr val="3855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13538" r="17066" b="17845"/>
          <a:stretch/>
        </p:blipFill>
        <p:spPr bwMode="auto">
          <a:xfrm>
            <a:off x="1852906" y="5261962"/>
            <a:ext cx="1526380" cy="115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38040" y="5090717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>
                <a:solidFill>
                  <a:srgbClr val="C00000"/>
                </a:solidFill>
              </a:rPr>
              <a:t>международное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61109" y="6252421"/>
            <a:ext cx="1433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>
                <a:solidFill>
                  <a:srgbClr val="C00000"/>
                </a:solidFill>
              </a:rPr>
              <a:t>сотрудничество</a:t>
            </a: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2331877" y="3466135"/>
            <a:ext cx="553211" cy="355285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 rot="1939581">
            <a:off x="2449452" y="2578378"/>
            <a:ext cx="925328" cy="306484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 rot="5217282">
            <a:off x="4166570" y="2297417"/>
            <a:ext cx="305541" cy="30985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8560065">
            <a:off x="5277591" y="2547059"/>
            <a:ext cx="937981" cy="3086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 rot="10800000">
            <a:off x="5609073" y="3428999"/>
            <a:ext cx="604010" cy="392419"/>
          </a:xfrm>
          <a:prstGeom prst="notchedRightArrow">
            <a:avLst/>
          </a:prstGeom>
          <a:solidFill>
            <a:srgbClr val="EDA5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с вырезом 30"/>
          <p:cNvSpPr/>
          <p:nvPr/>
        </p:nvSpPr>
        <p:spPr>
          <a:xfrm rot="12863632">
            <a:off x="5318388" y="4707190"/>
            <a:ext cx="524639" cy="351837"/>
          </a:xfrm>
          <a:prstGeom prst="notchedRightArrow">
            <a:avLst/>
          </a:prstGeom>
          <a:solidFill>
            <a:srgbClr val="436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Стрелка вправо с вырезом 1023"/>
          <p:cNvSpPr/>
          <p:nvPr/>
        </p:nvSpPr>
        <p:spPr>
          <a:xfrm rot="18932938">
            <a:off x="3124289" y="4818392"/>
            <a:ext cx="405258" cy="294830"/>
          </a:xfrm>
          <a:prstGeom prst="notchedRightArrow">
            <a:avLst/>
          </a:prstGeom>
          <a:solidFill>
            <a:srgbClr val="285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9" y="39973"/>
            <a:ext cx="779851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 r="14240" b="-5727"/>
          <a:stretch/>
        </p:blipFill>
        <p:spPr bwMode="auto">
          <a:xfrm>
            <a:off x="6355487" y="1135791"/>
            <a:ext cx="1459489" cy="9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0992" y="2060723"/>
            <a:ext cx="181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/>
              <a:t>Самодеятельность,</a:t>
            </a:r>
          </a:p>
          <a:p>
            <a:r>
              <a:rPr lang="ru-RU" sz="1200" b="1" i="1" dirty="0" err="1"/>
              <a:t>волонтерство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367180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635895" y="1412776"/>
            <a:ext cx="822269" cy="1440160"/>
          </a:xfrm>
          <a:prstGeom prst="ellipse">
            <a:avLst/>
          </a:prstGeom>
          <a:solidFill>
            <a:srgbClr val="912F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здоровье</a:t>
            </a:r>
          </a:p>
        </p:txBody>
      </p:sp>
      <p:sp>
        <p:nvSpPr>
          <p:cNvPr id="9" name="Овал 8"/>
          <p:cNvSpPr/>
          <p:nvPr/>
        </p:nvSpPr>
        <p:spPr>
          <a:xfrm>
            <a:off x="2946289" y="2564711"/>
            <a:ext cx="2232248" cy="576450"/>
          </a:xfrm>
          <a:prstGeom prst="ellipse">
            <a:avLst/>
          </a:prstGeom>
          <a:solidFill>
            <a:srgbClr val="574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Социальная и профессиональная адаптация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2771800" y="3118428"/>
            <a:ext cx="2592288" cy="504056"/>
          </a:xfrm>
          <a:prstGeom prst="ellipse">
            <a:avLst/>
          </a:prstGeom>
          <a:solidFill>
            <a:srgbClr val="FE5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Владение ИКТ</a:t>
            </a:r>
          </a:p>
        </p:txBody>
      </p:sp>
      <p:sp>
        <p:nvSpPr>
          <p:cNvPr id="7" name="Овал 6"/>
          <p:cNvSpPr/>
          <p:nvPr/>
        </p:nvSpPr>
        <p:spPr>
          <a:xfrm>
            <a:off x="2555776" y="3501008"/>
            <a:ext cx="3096344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Готовность к саморазвитию</a:t>
            </a:r>
          </a:p>
        </p:txBody>
      </p:sp>
      <p:sp>
        <p:nvSpPr>
          <p:cNvPr id="6" name="Овал 5"/>
          <p:cNvSpPr/>
          <p:nvPr/>
        </p:nvSpPr>
        <p:spPr>
          <a:xfrm>
            <a:off x="2123728" y="4005064"/>
            <a:ext cx="3888432" cy="648072"/>
          </a:xfrm>
          <a:prstGeom prst="ellipse">
            <a:avLst/>
          </a:prstGeom>
          <a:solidFill>
            <a:srgbClr val="EDA5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Патриотизм</a:t>
            </a:r>
          </a:p>
        </p:txBody>
      </p:sp>
      <p:sp>
        <p:nvSpPr>
          <p:cNvPr id="5" name="Овал 4"/>
          <p:cNvSpPr/>
          <p:nvPr/>
        </p:nvSpPr>
        <p:spPr>
          <a:xfrm>
            <a:off x="1691680" y="4509120"/>
            <a:ext cx="4968552" cy="792088"/>
          </a:xfrm>
          <a:prstGeom prst="ellipse">
            <a:avLst/>
          </a:prstGeom>
          <a:solidFill>
            <a:srgbClr val="436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Духовно-нравственные ценности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Модель выпускника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156" y="1562062"/>
            <a:ext cx="7467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87624" y="5157192"/>
            <a:ext cx="6192688" cy="914400"/>
          </a:xfrm>
          <a:prstGeom prst="ellipse">
            <a:avLst/>
          </a:prstGeom>
          <a:solidFill>
            <a:srgbClr val="FE5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Профессиональная компетентность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732"/>
            <a:ext cx="12128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40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                 Государственное автономное профессиональное    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                 образовательное учреждение Свердловской области 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                       «Техникум индустрии питания и услуг «Кулинар»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576" indent="0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36576" indent="0" algn="ctr">
              <a:buNone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marL="36576" indent="0" algn="ctr">
              <a:buNone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</a:t>
            </a:r>
          </a:p>
          <a:p>
            <a:pPr marL="36576" indent="0" algn="ctr">
              <a:buNone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30115" cy="121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9552" y="1700808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28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1100</TotalTime>
  <Words>301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         Техникум          «Кулинар»           рад видеть Вас           в рядах наших                       студентов!</vt:lpstr>
      <vt:lpstr>         Набор 2020-2021 уч.г.</vt:lpstr>
      <vt:lpstr>Набор 2020-2021 уч.г.</vt:lpstr>
      <vt:lpstr>       Документы</vt:lpstr>
      <vt:lpstr> Документы</vt:lpstr>
      <vt:lpstr>Обучение детей-инвалидов </vt:lpstr>
      <vt:lpstr>Направления научно-практической деятельности студентов</vt:lpstr>
      <vt:lpstr>Модель выпускника</vt:lpstr>
      <vt:lpstr>                 Государственное автономное профессиональное                        образовательное учреждение Свердловской области                           «Техникум индустрии питания и услуг «Кулинар»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bugue</cp:lastModifiedBy>
  <cp:revision>116</cp:revision>
  <dcterms:created xsi:type="dcterms:W3CDTF">2015-12-30T03:35:44Z</dcterms:created>
  <dcterms:modified xsi:type="dcterms:W3CDTF">2020-05-06T08:10:24Z</dcterms:modified>
</cp:coreProperties>
</file>