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71" r:id="rId2"/>
    <p:sldId id="348" r:id="rId3"/>
    <p:sldId id="364" r:id="rId4"/>
    <p:sldId id="355" r:id="rId5"/>
    <p:sldId id="352" r:id="rId6"/>
    <p:sldId id="353" r:id="rId7"/>
    <p:sldId id="368" r:id="rId8"/>
    <p:sldId id="360" r:id="rId9"/>
    <p:sldId id="349" r:id="rId10"/>
    <p:sldId id="357" r:id="rId11"/>
    <p:sldId id="361" r:id="rId12"/>
    <p:sldId id="350" r:id="rId13"/>
    <p:sldId id="356" r:id="rId14"/>
    <p:sldId id="351" r:id="rId15"/>
    <p:sldId id="370" r:id="rId16"/>
    <p:sldId id="366" r:id="rId17"/>
  </p:sldIdLst>
  <p:sldSz cx="9144000" cy="5143500" type="screen16x9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2" autoAdjust="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02" y="0"/>
            <a:ext cx="2971801" cy="497126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85F96-9710-46F3-B4D8-1DEDBF07E8B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5075"/>
            <a:ext cx="5486400" cy="4475718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1801" cy="497125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02" y="9448562"/>
            <a:ext cx="2971801" cy="497125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D92A00-CEF2-4E19-B38B-75C92BC8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B562-7F99-473A-8149-19443FDC08BB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B89F-284A-40FA-937D-61CCC2B86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24E7-6679-4C9B-A29A-3FA1B196D968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80DE-EEA9-4A3E-AA6A-3825EBEC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5B17-2CE0-4BD6-A369-AB7037D4F993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EAF1-5D03-4933-AE45-0C591F773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E31-5EF0-4B6F-BA40-67D3AC851915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6BBD-FFF0-45A6-AD4A-A25E1C790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4328-E21F-4CBD-819D-25DA002FF172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5557-879F-4C87-84EA-1CDA531C5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7A87-98BD-448B-943D-AC6C60BC18FE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102C-E1D4-49E0-B019-96CC2DFE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4CBD-B409-466D-8A1E-C2F85822281F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5F4F-37DC-4E54-9D2B-C31A780EE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5664-73BE-45B8-8273-4E86F3551F19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A193-8A3F-49FE-804D-5686AB49B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4D7F-D8A9-4B27-92B6-727E4817A08A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5770-848D-4265-B3BF-D9798C07E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96BB-632F-4A3D-8A6F-DF98188F1C94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D498-4E1E-4345-93BD-33597247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F55C-8D28-461D-B4B6-8A2271DFCE8A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EDAD-D442-43A2-8F17-DF007B3B9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73181-3B33-4034-8F53-61CE74479EF6}" type="datetime1">
              <a:rPr lang="ru-RU" smtClean="0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8DA06-F5EB-4D5D-8CBC-07DB0442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1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3.jpeg"/><Relationship Id="rId5" Type="http://schemas.openxmlformats.org/officeDocument/2006/relationships/image" Target="../media/image58.jpeg"/><Relationship Id="rId10" Type="http://schemas.openxmlformats.org/officeDocument/2006/relationships/image" Target="../media/image1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1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7.jpeg"/><Relationship Id="rId4" Type="http://schemas.openxmlformats.org/officeDocument/2006/relationships/image" Target="https://dumsk.com/07_08_2018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1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A4E467-9ACF-4A85-9651-201D1D847E0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условия при организации образовательного процесса 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ГАПОУ СО «ТИПУ «Кулинар»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Бугуева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 заместитель директора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по        учебно-методической   работе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" descr="C:\Users\User\AppData\Local\Temp\герб кулинара.jpg">
            <a:extLst>
              <a:ext uri="{FF2B5EF4-FFF2-40B4-BE49-F238E27FC236}">
                <a16:creationId xmlns:a16="http://schemas.microsoft.com/office/drawing/2014/main" id="{3111D02C-EF96-414C-ABEC-33732D7D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1950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6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541060" cy="35151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Патриотическое, спортивное-оздоровительное  направления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3" y="771550"/>
            <a:ext cx="3034680" cy="20894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2" y="1434526"/>
            <a:ext cx="2664296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9" y="3378743"/>
            <a:ext cx="3475409" cy="1707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0438" y="4701848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812089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огня 2019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52" y="925320"/>
            <a:ext cx="2058932" cy="2139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8919" y="628387"/>
            <a:ext cx="1978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встречают ветеранов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74" y="551421"/>
            <a:ext cx="2088232" cy="1345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3" y="3105650"/>
            <a:ext cx="3384376" cy="17346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0937" y="4840347"/>
            <a:ext cx="1587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волонтеров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0438" y="3378742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отдых</a:t>
            </a:r>
          </a:p>
        </p:txBody>
      </p:sp>
      <p:pic>
        <p:nvPicPr>
          <p:cNvPr id="15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0" y="186157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6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6140691" cy="7396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деятельность,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предпринимательской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1800200" cy="2073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89752"/>
            <a:ext cx="2592288" cy="1347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699542"/>
            <a:ext cx="1592039" cy="1779098"/>
          </a:xfrm>
          <a:prstGeom prst="rect">
            <a:avLst/>
          </a:prstGeom>
        </p:spPr>
      </p:pic>
      <p:sp>
        <p:nvSpPr>
          <p:cNvPr id="6" name="AutoShape 2" descr="https://zipview.mail.ru/get/b0561f029fd04b5ebc6eb666940c9268/64400a5718905f8917ebd5138b9b7eab?x-email=metod_kulinar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29457" y="2576727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конференция студентов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УрФО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ГАПОУ СО «ТИПУ «Кулинар»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224" y="2571750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конференции</a:t>
            </a:r>
          </a:p>
        </p:txBody>
      </p:sp>
      <p:pic>
        <p:nvPicPr>
          <p:cNvPr id="12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487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05000" y="47663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Губернаторская школа «Кадры будущего для региона»</a:t>
            </a:r>
          </a:p>
        </p:txBody>
      </p:sp>
      <p:pic>
        <p:nvPicPr>
          <p:cNvPr id="1026" name="Picture 2" descr="https://downloader.disk.yandex.ru/preview/4e1a0527a36514ed90bb60fe648ad0f650be13fe84794ca3596ced457cd1141a/5d9d8b36/fqEBLMLxr3atQZU7kco7SYa_UTKJGkDTWESC9jc1tyffQ4YGnRF2ppf6Y_JK0RLkCugH2yYsvCniQKr5fGL2LA%3D%3D?uid=0&amp;filename=DCS_5537.JPG&amp;disposition=inline&amp;hash=&amp;limit=0&amp;content_type=image%2Fjpeg&amp;owner_uid=0&amp;tknv=v2&amp;size=1855x9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428">
            <a:off x="2620513" y="3004147"/>
            <a:ext cx="2888419" cy="16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wnloader.disk.yandex.ru/preview/2d1506b50dc440321f74ed1736c10386ec104fd6ca876c299e06c6253c83a3ec/5d9d8bfa/bCqVAMoXS0NawNsep3Mh4fQJ97QU5kcDWWW21nho20cBjMgGrxE80uIByFKm7fdOWoMfDpeJKl4qV7EIUDuWSg==?uid=0&amp;filename=DSC_0350.JPG&amp;disposition=inline&amp;hash=&amp;limit=0&amp;content_type=image%2Fjpeg&amp;tknv=v2&amp;owner_uid=946130471&amp;size=1855x9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39">
            <a:off x="5949063" y="2975230"/>
            <a:ext cx="2465485" cy="17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wnloader.disk.yandex.ru/preview/fdfe3e6c8a6cfc955068c0301619424eaade24a393b4383f50c65def112c1385/5d9d8cd8/Cm0HN_-cCH3_auBTg2_WXvHrVEya-jKGrDqkCAn2KYnaCIP5V-lGOsF_8i1qw40MkMVSUUQ6xvuRRf9m3b-ljA%3D%3D?uid=0&amp;filename=DCS_5330.JPG&amp;disposition=inline&amp;hash=&amp;limit=0&amp;content_type=image%2Fjpeg&amp;owner_uid=0&amp;tknv=v2&amp;size=1855x9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399">
            <a:off x="219801" y="3137865"/>
            <a:ext cx="2230273" cy="17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273618" cy="63832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Практико-ориентированное обучение, ДЕМОЭКЗАМЕН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712">
            <a:off x="88384" y="1233782"/>
            <a:ext cx="1630436" cy="1436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838">
            <a:off x="4229474" y="1020099"/>
            <a:ext cx="1728192" cy="1508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43558"/>
            <a:ext cx="1599604" cy="1635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7774"/>
            <a:ext cx="2230922" cy="1942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5966" y="4715215"/>
            <a:ext cx="3207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 преподавателей и студентов  в Китае 2019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551">
            <a:off x="3961406" y="2710661"/>
            <a:ext cx="2501422" cy="1971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2427734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2019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523">
            <a:off x="7608968" y="497116"/>
            <a:ext cx="1408899" cy="1804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008">
            <a:off x="6026790" y="865279"/>
            <a:ext cx="1631980" cy="1703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8661" y="2680687"/>
            <a:ext cx="2222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 студентов  в Чехии 2019</a:t>
            </a:r>
          </a:p>
        </p:txBody>
      </p:sp>
      <p:pic>
        <p:nvPicPr>
          <p:cNvPr id="14" name="Изображение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074">
            <a:off x="105491" y="2878487"/>
            <a:ext cx="1913601" cy="19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80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49573"/>
            <a:ext cx="1761766" cy="14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182" y="139339"/>
            <a:ext cx="3898776" cy="56020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7" y="1247604"/>
            <a:ext cx="3034680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946892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 Кулинара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поздравляют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Днем учителя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64" y="748605"/>
            <a:ext cx="2304255" cy="1834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61003"/>
            <a:ext cx="2880320" cy="1982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7534"/>
            <a:ext cx="2450706" cy="2437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52" y="3594395"/>
            <a:ext cx="2376264" cy="1563638"/>
          </a:xfrm>
          <a:prstGeom prst="rect">
            <a:avLst/>
          </a:prstGeom>
        </p:spPr>
      </p:pic>
      <p:pic>
        <p:nvPicPr>
          <p:cNvPr id="9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035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99" y="2583043"/>
            <a:ext cx="2198118" cy="14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1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9502"/>
            <a:ext cx="5918174" cy="6274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и стипендии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15566"/>
            <a:ext cx="2304257" cy="1816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13" y="860084"/>
            <a:ext cx="3168351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9" y="3311391"/>
            <a:ext cx="2344703" cy="1573907"/>
          </a:xfrm>
          <a:prstGeom prst="rect">
            <a:avLst/>
          </a:prstGeom>
        </p:spPr>
      </p:pic>
      <p:sp>
        <p:nvSpPr>
          <p:cNvPr id="6" name="AutoShape 2" descr="https://zipview.mail.ru/get/b0561f029fd04b5ebc6eb666940c9268/b970c10ec78c5ba61666027940d39a9f?x-email=metod_kulinar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969619"/>
            <a:ext cx="1728192" cy="2599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01" y="3065933"/>
            <a:ext cx="2952329" cy="1923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2859782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356959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«Евразия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2019»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0103" y="4656191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«Шеф-а-ля рус 2019»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4034" y="4743390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мудрых 2019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 региональном чемпионате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75620"/>
            <a:ext cx="3272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конкурса на получение премии Губернатора Свердловской области 2018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1598" y="2692222"/>
            <a:ext cx="2209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Губернаторские стипендиаты - 2019 </a:t>
            </a:r>
          </a:p>
        </p:txBody>
      </p:sp>
      <p:pic>
        <p:nvPicPr>
          <p:cNvPr id="15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6" y="93394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1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4752528" cy="55615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03449"/>
            <a:ext cx="159452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добровольческой (волонтерской) деятельности и может рассматриваться, как способ:</a:t>
            </a:r>
          </a:p>
          <a:p>
            <a:pPr algn="just"/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• строить </a:t>
            </a:r>
            <a:r>
              <a:rPr lang="ru-RU" sz="10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отношения;</a:t>
            </a:r>
          </a:p>
          <a:p>
            <a:pPr algn="just"/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применять </a:t>
            </a:r>
            <a:r>
              <a:rPr lang="ru-RU" sz="10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свои моральные </a:t>
            </a:r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религиозные принципы;</a:t>
            </a:r>
          </a:p>
          <a:p>
            <a:pPr algn="just"/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• получать </a:t>
            </a:r>
            <a:r>
              <a:rPr lang="ru-RU" sz="10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навыки</a:t>
            </a:r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• найти </a:t>
            </a:r>
            <a:r>
              <a:rPr lang="ru-RU" sz="10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 друзей;</a:t>
            </a:r>
          </a:p>
          <a:p>
            <a:pPr algn="just"/>
            <a:r>
              <a:rPr lang="ru-RU" sz="1000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• почувствовать себя </a:t>
            </a:r>
            <a:r>
              <a:rPr lang="ru-RU" sz="1000" b="1" dirty="0">
                <a:ln>
                  <a:solidFill>
                    <a:schemeClr val="tx2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способным что-то совершить.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102337"/>
            <a:ext cx="2304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работы с обучающимися с ОВЗ в малых группах с элементами наставничества. </a:t>
            </a:r>
          </a:p>
        </p:txBody>
      </p:sp>
      <p:pic>
        <p:nvPicPr>
          <p:cNvPr id="6" name="Изображение 2" descr="lvjV0hB73l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33" y="640265"/>
            <a:ext cx="1706638" cy="1429702"/>
          </a:xfrm>
          <a:prstGeom prst="rect">
            <a:avLst/>
          </a:prstGeom>
        </p:spPr>
      </p:pic>
      <p:pic>
        <p:nvPicPr>
          <p:cNvPr id="2050" name="Picture 2" descr="https://dumsk.com/07_08_2018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1910"/>
            <a:ext cx="1079177" cy="82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85842" y="2835002"/>
            <a:ext cx="1738536" cy="209288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9388" algn="ctr" eaLnBrk="1" hangingPunct="1"/>
            <a:r>
              <a:rPr lang="ru-RU" altLang="ru-RU" sz="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alt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поддержка, </a:t>
            </a:r>
            <a:r>
              <a:rPr lang="ru-RU" altLang="ru-RU" sz="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сурдопереводчик</a:t>
            </a:r>
            <a:endParaRPr lang="ru-RU" altLang="ru-RU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9388" algn="ctr" eaLnBrk="1" hangingPunct="1"/>
            <a:r>
              <a:rPr lang="ru-RU" alt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«Наставник» (сопровождение студент-студент)</a:t>
            </a:r>
          </a:p>
          <a:p>
            <a:pPr indent="179388" algn="ctr" eaLnBrk="1" hangingPunct="1"/>
            <a:r>
              <a:rPr lang="ru-RU" alt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</a:t>
            </a:r>
          </a:p>
          <a:p>
            <a:pPr indent="179388" algn="ctr" eaLnBrk="1" hangingPunct="1"/>
            <a:r>
              <a:rPr lang="ru-RU" alt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Специальные  устройства «Диалог»- для глухих студентов и радио-класс  «Индиго» для слабослышащих студентов. </a:t>
            </a:r>
          </a:p>
          <a:p>
            <a:pPr indent="179388" algn="ctr" eaLnBrk="1" hangingPunct="1"/>
            <a:r>
              <a:rPr lang="ru-RU" alt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сопровождение</a:t>
            </a:r>
          </a:p>
          <a:p>
            <a:pPr indent="179388" algn="ctr" eaLnBrk="1" hangingPunct="1"/>
            <a:r>
              <a:rPr lang="ru-RU" alt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группа по физической культуре</a:t>
            </a:r>
          </a:p>
          <a:p>
            <a:pPr indent="179388" algn="ctr" eaLnBrk="1" hangingPunct="1"/>
            <a:endParaRPr lang="ru-RU" altLang="ru-RU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Пользователь\Desktop\папка кл.рук\студенты\IMG-20181114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60" y="891625"/>
            <a:ext cx="25606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226008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по профессиональному воспитанию 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общежитии «Готовим сами»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2789293"/>
            <a:ext cx="33874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малообеспеченных студентов, воспитатель </a:t>
            </a:r>
          </a:p>
          <a:p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Сопровождение: педагог-группа студентов</a:t>
            </a:r>
          </a:p>
          <a:p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продуктами</a:t>
            </a:r>
          </a:p>
          <a:p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приготовления еды</a:t>
            </a:r>
          </a:p>
          <a:p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взаимовыручка, взаимопомощь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4176" y="3836756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ГАПОУ СО «Техникум индустрии питания и услуг «Кулинар»</a:t>
            </a: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«Лучший наставник - 2019»</a:t>
            </a:r>
            <a:endParaRPr lang="ru-RU" sz="9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155926"/>
            <a:ext cx="5046090" cy="410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Номинации: «Лучший наставник в научно-исследовательской деятельности молодежи 2019»</a:t>
            </a:r>
            <a:endParaRPr lang="ru-RU" sz="9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«Лучший наставник молодых педагогов-2019»</a:t>
            </a:r>
            <a:endParaRPr lang="ru-RU" sz="9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6" y="93394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31790"/>
            <a:ext cx="321221" cy="38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8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:\Users\User\Documents\Бугуева Л.В\Август конференция 2018\фотографии 2017-2018\4. Гастрономический фестиваль Евразия-Фест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208377"/>
            <a:ext cx="2090539" cy="1932731"/>
          </a:xfrm>
        </p:spPr>
      </p:pic>
      <p:pic>
        <p:nvPicPr>
          <p:cNvPr id="23555" name="Picture 6" descr="D:\Users\User\Documents\Бугуева Л.В\Август конференция 2018\фотографии 2017-2018\9. День Первокурсника\На сайт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32637"/>
            <a:ext cx="1488922" cy="12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D:\Users\User\Documents\Бугуева Л.В\Август конференция 2018\фотографии 2017-2018\9. День Первокурсника\На сайт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905"/>
            <a:ext cx="1782887" cy="163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https://apf.attachmail.ru/cgi-bin/readmsg/part000001.jpg?id=15350117050000000958%3B0%3B0&amp;x-email=metod_kulinar%40mail.ru&amp;exif=1&amp;rid=992322316297534146140691218839763950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29" y="568321"/>
            <a:ext cx="1432322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Users\User\AppData\Local\Temp\part00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5" y="455503"/>
            <a:ext cx="124182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C:\Users\User\AppData\Local\Temp\part00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43758"/>
            <a:ext cx="273630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 descr="C:\Users\User\AppData\Local\Temp\part000007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1885"/>
            <a:ext cx="1944292" cy="25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203848" y="2100006"/>
            <a:ext cx="27548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23562" name="Picture 7" descr="C:\Users\User\AppData\Local\Temp\part000001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5703"/>
            <a:ext cx="204348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5" y="123478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9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7494"/>
            <a:ext cx="6480720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6350" indent="446088" algn="just">
              <a:spcAft>
                <a:spcPts val="0"/>
              </a:spcAft>
            </a:pPr>
            <a:r>
              <a:rPr lang="ru-RU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целью профессионального образования ГАПОУ СО «Техникум индустрии питания и услуг «Кулинар» 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создание </a:t>
            </a:r>
            <a:r>
              <a:rPr lang="ru-RU" sz="1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условий 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формирования 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 профессионала, конкурентоспособного на рынке труда, носителя профессиональной культуры, субъекта профессиональной деятельности, обладаю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щего современным экономическим мышлением, набором универсальных спосо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бов деятельности, позволяющим встраиваться в различные социально-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профессиональные роли, менять выполняемые виды трудовой деятельности, быть успешным в ситуации неопределенности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7924"/>
            <a:ext cx="2016224" cy="1645834"/>
          </a:xfrm>
          <a:prstGeom prst="rect">
            <a:avLst/>
          </a:prstGeom>
        </p:spPr>
      </p:pic>
      <p:pic>
        <p:nvPicPr>
          <p:cNvPr id="6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1" y="140606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931790"/>
            <a:ext cx="2376264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эффективности профессионального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2032589"/>
            <a:ext cx="518457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Субъектно-личностные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(воспитание оптимизма, профессионализма, создание доверительных отношений в процессе совместной деятельности студентов и педагогов  и др.)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986696"/>
            <a:ext cx="5184576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Социально-культурные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(создание комфортной и насыщенной атмосферы в процессе образовательной деятельности и др.)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784" y="3795886"/>
            <a:ext cx="518457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(повышение уровня образования и педагогической культуры педагогов, родителей, формирование творческого потенциала педагогов и студентов др.)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391708" y="2907689"/>
            <a:ext cx="230425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и профессиональные компетенции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051720" y="3363838"/>
            <a:ext cx="648072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380312" y="3363838"/>
            <a:ext cx="648072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83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60" y="199195"/>
            <a:ext cx="8075240" cy="8572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процесса профессионального образования в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ГАПОУ СО «Техникум индустрии питания и услуг «Кулинар»»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сад-школа-абитуриент-студент – выпускник»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47663" y="1804742"/>
            <a:ext cx="2474797" cy="1595281"/>
            <a:chOff x="0" y="1199941"/>
            <a:chExt cx="2601116" cy="1032306"/>
          </a:xfrm>
        </p:grpSpPr>
        <p:sp>
          <p:nvSpPr>
            <p:cNvPr id="4" name="Шеврон 3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Шеврон 4"/>
            <p:cNvSpPr txBox="1"/>
            <p:nvPr/>
          </p:nvSpPr>
          <p:spPr>
            <a:xfrm>
              <a:off x="744374" y="1501345"/>
              <a:ext cx="1568810" cy="38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Десять важных шагов к успеху</a:t>
              </a:r>
              <a:endParaRPr lang="ru-RU" sz="14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563888" y="4289579"/>
            <a:ext cx="5156725" cy="446328"/>
            <a:chOff x="0" y="1199941"/>
            <a:chExt cx="2601116" cy="103230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Шеврон 6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Шеврон 4"/>
            <p:cNvSpPr txBox="1"/>
            <p:nvPr/>
          </p:nvSpPr>
          <p:spPr>
            <a:xfrm>
              <a:off x="514719" y="1234824"/>
              <a:ext cx="1568810" cy="7049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Исследовательская  деятельность</a:t>
              </a:r>
              <a:endParaRPr lang="ru-RU" sz="1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23928" y="3910850"/>
            <a:ext cx="4896544" cy="364212"/>
            <a:chOff x="0" y="1199941"/>
            <a:chExt cx="2601116" cy="10323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Шеврон 9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489597" y="1353958"/>
              <a:ext cx="1568810" cy="515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Квалификация педагога</a:t>
              </a:r>
              <a:endParaRPr lang="ru-RU" sz="1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83968" y="3476807"/>
            <a:ext cx="4536504" cy="457241"/>
            <a:chOff x="0" y="1199941"/>
            <a:chExt cx="2601116" cy="10323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Шеврон 12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врон 4"/>
            <p:cNvSpPr txBox="1"/>
            <p:nvPr/>
          </p:nvSpPr>
          <p:spPr>
            <a:xfrm>
              <a:off x="516153" y="1319075"/>
              <a:ext cx="1568810" cy="7832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Психологическое сопровождение</a:t>
              </a:r>
              <a:endParaRPr lang="ru-RU" sz="14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11960" y="3001788"/>
            <a:ext cx="4474840" cy="434058"/>
            <a:chOff x="0" y="1199941"/>
            <a:chExt cx="2601116" cy="10323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6" name="Шеврон 15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Шеврон 4"/>
            <p:cNvSpPr txBox="1"/>
            <p:nvPr/>
          </p:nvSpPr>
          <p:spPr>
            <a:xfrm>
              <a:off x="516153" y="1412156"/>
              <a:ext cx="1568810" cy="557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Практико-ориентированная деятельность. </a:t>
              </a:r>
              <a:r>
                <a:rPr lang="ru-RU" sz="1400" b="1" i="1" kern="1200" dirty="0" err="1">
                  <a:latin typeface="Times New Roman" pitchFamily="18" charset="0"/>
                  <a:cs typeface="Times New Roman" pitchFamily="18" charset="0"/>
                </a:rPr>
                <a:t>Демоэкзамен</a:t>
              </a: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95936" y="2644655"/>
            <a:ext cx="4608512" cy="305705"/>
            <a:chOff x="0" y="1199941"/>
            <a:chExt cx="2601116" cy="10323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Шеврон 18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врон 4"/>
            <p:cNvSpPr txBox="1"/>
            <p:nvPr/>
          </p:nvSpPr>
          <p:spPr>
            <a:xfrm>
              <a:off x="393230" y="1254116"/>
              <a:ext cx="1568810" cy="8822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Профессиональные конкурсы</a:t>
              </a:r>
              <a:endParaRPr lang="ru-RU" sz="14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95936" y="2239121"/>
            <a:ext cx="4608512" cy="357782"/>
            <a:chOff x="0" y="1199941"/>
            <a:chExt cx="2601116" cy="10323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Шеврон 21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врон 4"/>
            <p:cNvSpPr txBox="1"/>
            <p:nvPr/>
          </p:nvSpPr>
          <p:spPr>
            <a:xfrm>
              <a:off x="516153" y="1432386"/>
              <a:ext cx="1568810" cy="6376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Профессиональная адаптация</a:t>
              </a:r>
              <a:endParaRPr lang="ru-RU" sz="14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43679" y="1885399"/>
            <a:ext cx="5040560" cy="325317"/>
            <a:chOff x="0" y="1199941"/>
            <a:chExt cx="2601116" cy="10323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Шеврон 24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врон 4"/>
            <p:cNvSpPr txBox="1"/>
            <p:nvPr/>
          </p:nvSpPr>
          <p:spPr>
            <a:xfrm>
              <a:off x="516153" y="1238505"/>
              <a:ext cx="1568810" cy="8906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kern="1200" dirty="0">
                  <a:latin typeface="Times New Roman" pitchFamily="18" charset="0"/>
                  <a:cs typeface="Times New Roman" pitchFamily="18" charset="0"/>
                </a:rPr>
                <a:t>Профессиональные пробы</a:t>
              </a:r>
              <a:endParaRPr lang="ru-RU" sz="1400" kern="1200" dirty="0"/>
            </a:p>
          </p:txBody>
        </p:sp>
      </p:grpSp>
      <p:sp>
        <p:nvSpPr>
          <p:cNvPr id="31" name="Шеврон 30"/>
          <p:cNvSpPr/>
          <p:nvPr/>
        </p:nvSpPr>
        <p:spPr>
          <a:xfrm>
            <a:off x="3452713" y="1512747"/>
            <a:ext cx="5212982" cy="3048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Шеврон 33"/>
          <p:cNvSpPr/>
          <p:nvPr/>
        </p:nvSpPr>
        <p:spPr>
          <a:xfrm>
            <a:off x="3275856" y="1122792"/>
            <a:ext cx="5328592" cy="33160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Шеврон 4"/>
          <p:cNvSpPr txBox="1"/>
          <p:nvPr/>
        </p:nvSpPr>
        <p:spPr>
          <a:xfrm>
            <a:off x="4854979" y="1195395"/>
            <a:ext cx="2088232" cy="201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8890" rIns="0" bIns="8890" numCol="1" spcCol="1270" anchor="ctr" anchorCtr="0">
            <a:no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ДОУ</a:t>
            </a:r>
          </a:p>
        </p:txBody>
      </p:sp>
      <p:sp>
        <p:nvSpPr>
          <p:cNvPr id="37" name="Шеврон 4"/>
          <p:cNvSpPr txBox="1"/>
          <p:nvPr/>
        </p:nvSpPr>
        <p:spPr>
          <a:xfrm>
            <a:off x="4806859" y="1550936"/>
            <a:ext cx="3145972" cy="201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8890" rIns="0" bIns="8890" numCol="1" spcCol="1270" anchor="ctr" anchorCtr="0">
            <a:no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школьниками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3347865" y="4691381"/>
            <a:ext cx="5422678" cy="337934"/>
            <a:chOff x="0" y="1199941"/>
            <a:chExt cx="2601116" cy="1032306"/>
          </a:xfrm>
        </p:grpSpPr>
        <p:sp>
          <p:nvSpPr>
            <p:cNvPr id="39" name="Шеврон 38"/>
            <p:cNvSpPr/>
            <p:nvPr/>
          </p:nvSpPr>
          <p:spPr>
            <a:xfrm>
              <a:off x="0" y="1199941"/>
              <a:ext cx="2601116" cy="103230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Шеврон 4"/>
            <p:cNvSpPr txBox="1"/>
            <p:nvPr/>
          </p:nvSpPr>
          <p:spPr>
            <a:xfrm>
              <a:off x="103621" y="1199941"/>
              <a:ext cx="2447202" cy="103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lvl="0" algn="ctr" defTabSz="622300">
                <a:spcAft>
                  <a:spcPts val="0"/>
                </a:spcAft>
              </a:pPr>
              <a:r>
                <a:rPr lang="ru-RU" sz="1400" b="1" i="1" kern="1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Наставничество</a:t>
              </a:r>
              <a:endParaRPr lang="ru-RU" sz="1400" b="1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07503" y="1063625"/>
            <a:ext cx="1507115" cy="36722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становление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адаптация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совершенствование</a:t>
            </a:r>
          </a:p>
        </p:txBody>
      </p:sp>
      <p:pic>
        <p:nvPicPr>
          <p:cNvPr id="35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4" y="147208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83518"/>
            <a:ext cx="6131024" cy="8572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дошкольниками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кулинарная 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" y="815111"/>
            <a:ext cx="1728192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36" y="2111911"/>
            <a:ext cx="1972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из детского сада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поздравляют первокурсников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03598"/>
            <a:ext cx="2132856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75" y="1394199"/>
            <a:ext cx="3751961" cy="3075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52" y="3291830"/>
            <a:ext cx="2232248" cy="1635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2" y="2975856"/>
            <a:ext cx="1928812" cy="1996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4499729"/>
            <a:ext cx="2542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в кулинарном творчестве</a:t>
            </a:r>
          </a:p>
        </p:txBody>
      </p:sp>
      <p:pic>
        <p:nvPicPr>
          <p:cNvPr id="10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1" y="-13892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9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5" y="758775"/>
            <a:ext cx="1872208" cy="2241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-6112"/>
            <a:ext cx="1861229" cy="3225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111" y="59213"/>
            <a:ext cx="640871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кулинарного творчества для школьников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561"/>
            <a:ext cx="1368152" cy="1357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83" y="2859782"/>
            <a:ext cx="2488719" cy="2283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38" y="699542"/>
            <a:ext cx="4219731" cy="2344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06236"/>
            <a:ext cx="2565095" cy="1707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7783" y="3379945"/>
            <a:ext cx="2102840" cy="1494561"/>
          </a:xfrm>
          <a:prstGeom prst="rect">
            <a:avLst/>
          </a:prstGeom>
        </p:spPr>
      </p:pic>
      <p:pic>
        <p:nvPicPr>
          <p:cNvPr id="10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1" y="-13892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1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9502"/>
            <a:ext cx="4662644" cy="4507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профориентации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44382"/>
            <a:ext cx="2506474" cy="1799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460" y="2662800"/>
            <a:ext cx="183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лаборатории поварского и кулинарного дела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71550"/>
            <a:ext cx="1852495" cy="2237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32059"/>
            <a:ext cx="2286510" cy="1739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70" y="477496"/>
            <a:ext cx="1864328" cy="2859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4288" y="3435846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без турникета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02" y="3682067"/>
            <a:ext cx="2364652" cy="1265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67">
            <a:off x="4586588" y="2794484"/>
            <a:ext cx="1872208" cy="17076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04951" y="621009"/>
            <a:ext cx="1794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 студентов со школьниками (первые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пробы),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без турникета», Мобильные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бригады.</a:t>
            </a:r>
          </a:p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выпуск, газет, публикация статей, видеосюжеты о жизни техникума.</a:t>
            </a:r>
          </a:p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«Билет в будущее»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в студенты -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выпекание блинов……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7" y="3410328"/>
            <a:ext cx="1922897" cy="13804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16563" y="487170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в студенты</a:t>
            </a:r>
          </a:p>
        </p:txBody>
      </p:sp>
      <p:pic>
        <p:nvPicPr>
          <p:cNvPr id="16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8" y="108211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9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9502"/>
            <a:ext cx="6112520" cy="4523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конкурсах, олимпиадах, чемпионатах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714337"/>
            <a:ext cx="4536504" cy="216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2916" algn="l"/>
              </a:tabLst>
              <a:defRPr/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профессионального мастерства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Евразия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Четвертый НАЦИОНАЛЬНЫЙ ЧЕМПИОНАТ «</a:t>
            </a:r>
            <a:r>
              <a:rPr lang="ru-RU" sz="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АБИЛИМПИКС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Международный Фестиваль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Барбекю, </a:t>
            </a:r>
            <a:r>
              <a:rPr lang="ru-RU" sz="900" b="1" spc="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Сервировка как искусство», посвящается празднованию </a:t>
            </a:r>
            <a:r>
              <a:rPr lang="ru-RU" sz="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Международного Дня Повара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 профессионального </a:t>
            </a:r>
            <a:r>
              <a:rPr lang="ru-RU" sz="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мастерства, </a:t>
            </a:r>
            <a:r>
              <a:rPr lang="ru-RU" sz="9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«</a:t>
            </a:r>
            <a:r>
              <a:rPr lang="ru-RU" sz="900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Русское застолье</a:t>
            </a:r>
            <a:r>
              <a:rPr lang="ru-RU" sz="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рамках дня открытых дверей,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 Фестиваль кулинарного мастерства среди обучающихся 7-11 классов школ Свердловской области, </a:t>
            </a:r>
            <a:r>
              <a:rPr lang="ru-RU" sz="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  чемпионат «</a:t>
            </a:r>
            <a:r>
              <a:rPr lang="ru-RU" sz="9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</a:t>
            </a:r>
            <a:r>
              <a:rPr lang="ru-RU" sz="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«Навыки мудрых»  (50+)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компетенции «Поварское дело», открытый Региональный Чемпионат «МОЛОДЫЕ ПРОФЕССИОНАЛЫ» (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 RUSSIA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СВЕРДЛОВСКОЙ ОБЛАСТИ, Выставка «</a:t>
            </a:r>
            <a:r>
              <a:rPr lang="ru-RU" sz="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Сказы Бажова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Фестиваль Татарской кухни, Областной </a:t>
            </a:r>
            <a:r>
              <a:rPr lang="ru-RU" sz="900" b="1" kern="1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«Неделя Уральской кухни</a:t>
            </a:r>
            <a:r>
              <a:rPr lang="ru-RU" sz="900" b="1" u="sng" kern="1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Второй  областной конкурс «</a:t>
            </a:r>
            <a:r>
              <a:rPr lang="ru-RU" sz="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Кулинарная галерея» среди обучающихся школ 7- 11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и студентов профессиональных образовательных учреждений Свердловской области,» и др.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2" y="651734"/>
            <a:ext cx="1369849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9" y="847725"/>
            <a:ext cx="1619250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D:\Users\User\Documents\Бугуева Л.В\Август конференция 2018\фотографии 2017-2018\17. Worldskills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58" y="2793643"/>
            <a:ext cx="3348783" cy="212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7" y="49438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637">
            <a:off x="7851089" y="2827561"/>
            <a:ext cx="1064716" cy="1612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042">
            <a:off x="2252366" y="2733715"/>
            <a:ext cx="1796884" cy="1862311"/>
          </a:xfrm>
          <a:prstGeom prst="rect">
            <a:avLst/>
          </a:prstGeom>
        </p:spPr>
      </p:pic>
      <p:pic>
        <p:nvPicPr>
          <p:cNvPr id="14" name="Picture 2" descr="http://dagmintrud.ru/upload/iblock/2ec/2ec4463d98c368d4635177bf715ac2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6" y="4431395"/>
            <a:ext cx="1296144" cy="5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8" y="2411699"/>
            <a:ext cx="1496299" cy="1517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429" y="3912167"/>
            <a:ext cx="223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 Барбекю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-1 место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603405"/>
            <a:ext cx="1402995" cy="1040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5631" y="4510379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 региональном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чемпионате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Абилимикс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251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9502"/>
            <a:ext cx="4968552" cy="4112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 мастер-классы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9248"/>
            <a:ext cx="2952328" cy="2283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69" y="1291539"/>
            <a:ext cx="2016224" cy="1983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5566"/>
            <a:ext cx="2664296" cy="20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4848530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на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ИННОПРОМе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" y="3417215"/>
            <a:ext cx="3995936" cy="1728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034355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ИННОПРОМ 2019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59" y="3083390"/>
            <a:ext cx="2748862" cy="1790916"/>
          </a:xfrm>
          <a:prstGeom prst="rect">
            <a:avLst/>
          </a:prstGeom>
        </p:spPr>
      </p:pic>
      <p:pic>
        <p:nvPicPr>
          <p:cNvPr id="10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" y="41652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023">
            <a:off x="6938707" y="2996695"/>
            <a:ext cx="2129433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7906072" cy="5037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События, мероприятия  (интернациональные, экологические)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0" y="531560"/>
            <a:ext cx="1800200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39" y="864630"/>
            <a:ext cx="3235484" cy="1942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2" y="3500468"/>
            <a:ext cx="1548172" cy="1434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2933205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профессионально-технического образования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075">
            <a:off x="6271856" y="715942"/>
            <a:ext cx="2532674" cy="1845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76" y="4419018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национальной кухни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2" y="2552585"/>
            <a:ext cx="1800200" cy="1419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40" y="3322099"/>
            <a:ext cx="2822007" cy="1596387"/>
          </a:xfrm>
          <a:prstGeom prst="rect">
            <a:avLst/>
          </a:prstGeom>
        </p:spPr>
      </p:pic>
      <p:pic>
        <p:nvPicPr>
          <p:cNvPr id="1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3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82" y="2795105"/>
            <a:ext cx="2016224" cy="13585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312" y="4217611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83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4124</TotalTime>
  <Words>772</Words>
  <Application>Microsoft Office PowerPoint</Application>
  <PresentationFormat>Экран (16:9)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Модель процесса профессионального образования в  ГАПОУ СО «Техникум индустрии питания и услуг «Кулинар»» «Детский сад-школа-абитуриент-студент – выпускник» </vt:lpstr>
      <vt:lpstr>Работа с дошкольниками  Детская кулинарная школа</vt:lpstr>
      <vt:lpstr>Презентация PowerPoint</vt:lpstr>
      <vt:lpstr>Мероприятия по профориентации</vt:lpstr>
      <vt:lpstr>Презентация PowerPoint</vt:lpstr>
      <vt:lpstr>Выставки, мастер-классы</vt:lpstr>
      <vt:lpstr>События, мероприятия  (интернациональные, экологические)</vt:lpstr>
      <vt:lpstr>Патриотическое, спортивное-оздоровительное  направления</vt:lpstr>
      <vt:lpstr>Научно-исследовательская деятельность,  освоение предпринимательской деятельности</vt:lpstr>
      <vt:lpstr>Практико-ориентированное обучение, ДЕМОЭКЗАМЕН</vt:lpstr>
      <vt:lpstr>Эстетическое воспитание</vt:lpstr>
      <vt:lpstr>Премии и стипендии</vt:lpstr>
      <vt:lpstr>Наставничество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bugue</cp:lastModifiedBy>
  <cp:revision>311</cp:revision>
  <cp:lastPrinted>2019-10-09T08:01:26Z</cp:lastPrinted>
  <dcterms:created xsi:type="dcterms:W3CDTF">2018-03-20T12:36:57Z</dcterms:created>
  <dcterms:modified xsi:type="dcterms:W3CDTF">2020-05-07T10:04:26Z</dcterms:modified>
</cp:coreProperties>
</file>