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несколько раз в день </c:v>
                </c:pt>
                <c:pt idx="1">
                  <c:v>один раз в день</c:v>
                </c:pt>
                <c:pt idx="2">
                  <c:v>1-2 раза в неделю </c:v>
                </c:pt>
                <c:pt idx="3">
                  <c:v>3-4 раза в неделю </c:v>
                </c:pt>
                <c:pt idx="4">
                  <c:v>приношу с собой </c:v>
                </c:pt>
                <c:pt idx="5">
                  <c:v>питаюсь в другом месте 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0.11000000000000008</c:v>
                </c:pt>
                <c:pt idx="1">
                  <c:v>0.48000000000000032</c:v>
                </c:pt>
                <c:pt idx="2" formatCode="0%">
                  <c:v>0.11000000000000008</c:v>
                </c:pt>
                <c:pt idx="3" formatCode="0%">
                  <c:v>9.0000000000000066E-2</c:v>
                </c:pt>
                <c:pt idx="4" formatCode="0%">
                  <c:v>7.0000000000000034E-2</c:v>
                </c:pt>
                <c:pt idx="5" formatCode="0%">
                  <c:v>0.14000000000000001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3836477987421358"/>
          <c:y val="0"/>
          <c:w val="0.36163522012578614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отлично </c:v>
                </c:pt>
                <c:pt idx="1">
                  <c:v>удовлетворительно </c:v>
                </c:pt>
                <c:pt idx="2">
                  <c:v>не очень хорошо</c:v>
                </c:pt>
                <c:pt idx="3">
                  <c:v>плохо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</c:v>
                </c:pt>
                <c:pt idx="1">
                  <c:v>0.54</c:v>
                </c:pt>
                <c:pt idx="2">
                  <c:v>0.1</c:v>
                </c:pt>
                <c:pt idx="3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да </c:v>
                </c:pt>
                <c:pt idx="1">
                  <c:v>нет </c:v>
                </c:pt>
                <c:pt idx="2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0.62000000000000077</c:v>
                </c:pt>
                <c:pt idx="1">
                  <c:v>0.13</c:v>
                </c:pt>
                <c:pt idx="2">
                  <c:v>0.25</c:v>
                </c:pt>
              </c:numCache>
            </c:numRef>
          </c:val>
        </c:ser>
        <c:dLbls>
          <c:showVal val="1"/>
        </c:dLbls>
        <c:shape val="cylinder"/>
        <c:axId val="41971072"/>
        <c:axId val="80301440"/>
        <c:axId val="0"/>
      </c:bar3DChart>
      <c:catAx>
        <c:axId val="41971072"/>
        <c:scaling>
          <c:orientation val="minMax"/>
        </c:scaling>
        <c:axPos val="b"/>
        <c:tickLblPos val="nextTo"/>
        <c:crossAx val="80301440"/>
        <c:crosses val="autoZero"/>
        <c:auto val="1"/>
        <c:lblAlgn val="ctr"/>
        <c:lblOffset val="100"/>
      </c:catAx>
      <c:valAx>
        <c:axId val="80301440"/>
        <c:scaling>
          <c:orientation val="minMax"/>
        </c:scaling>
        <c:axPos val="l"/>
        <c:majorGridlines>
          <c:spPr>
            <a:ln>
              <a:solidFill>
                <a:srgbClr val="FF66FF"/>
              </a:solidFill>
            </a:ln>
          </c:spPr>
        </c:majorGridlines>
        <c:numFmt formatCode="0%" sourceLinked="1"/>
        <c:tickLblPos val="nextTo"/>
        <c:crossAx val="41971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1 курс </c:v>
                </c:pt>
                <c:pt idx="1">
                  <c:v>2 курс </c:v>
                </c:pt>
                <c:pt idx="2">
                  <c:v>3 курс </c:v>
                </c:pt>
                <c:pt idx="3">
                  <c:v>4 курс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0.32000000000000045</c:v>
                </c:pt>
                <c:pt idx="2">
                  <c:v>0.18000000000000019</c:v>
                </c:pt>
                <c:pt idx="3">
                  <c:v>0.05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side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бюджет </c:v>
                </c:pt>
                <c:pt idx="1">
                  <c:v>платно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0.96000000000000063</c:v>
                </c:pt>
                <c:pt idx="1">
                  <c:v>4.0000000000000022E-2</c:v>
                </c:pt>
              </c:numCache>
            </c:numRef>
          </c:val>
        </c:ser>
        <c:dLbls>
          <c:showVal val="1"/>
        </c:dLbls>
        <c:shape val="cylinder"/>
        <c:axId val="72893568"/>
        <c:axId val="72895104"/>
        <c:axId val="0"/>
      </c:bar3DChart>
      <c:catAx>
        <c:axId val="72893568"/>
        <c:scaling>
          <c:orientation val="minMax"/>
        </c:scaling>
        <c:axPos val="b"/>
        <c:tickLblPos val="nextTo"/>
        <c:crossAx val="72895104"/>
        <c:crosses val="autoZero"/>
        <c:auto val="1"/>
        <c:lblAlgn val="ctr"/>
        <c:lblOffset val="100"/>
      </c:catAx>
      <c:valAx>
        <c:axId val="72895104"/>
        <c:scaling>
          <c:orientation val="minMax"/>
        </c:scaling>
        <c:axPos val="l"/>
        <c:majorGridlines/>
        <c:numFmt formatCode="0%" sourceLinked="1"/>
        <c:tickLblPos val="nextTo"/>
        <c:crossAx val="72893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sideWall>
      <c:spPr>
        <a:solidFill>
          <a:schemeClr val="accent4">
            <a:lumMod val="20000"/>
            <a:lumOff val="80000"/>
          </a:schemeClr>
        </a:solidFill>
      </c:spPr>
    </c:sideWall>
    <c:backWall>
      <c:spPr>
        <a:solidFill>
          <a:schemeClr val="accent4">
            <a:lumMod val="20000"/>
            <a:lumOff val="80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общежитие </c:v>
                </c:pt>
                <c:pt idx="1">
                  <c:v>снимаю жильё </c:v>
                </c:pt>
                <c:pt idx="2">
                  <c:v>собственное жильё </c:v>
                </c:pt>
                <c:pt idx="3">
                  <c:v>с родителями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0.29000000000000031</c:v>
                </c:pt>
                <c:pt idx="1">
                  <c:v>7.0000000000000021E-2</c:v>
                </c:pt>
                <c:pt idx="2">
                  <c:v>2.0000000000000011E-2</c:v>
                </c:pt>
                <c:pt idx="3">
                  <c:v>0.62000000000000066</c:v>
                </c:pt>
              </c:numCache>
            </c:numRef>
          </c:val>
        </c:ser>
        <c:dLbls>
          <c:showVal val="1"/>
        </c:dLbls>
        <c:shape val="pyramid"/>
        <c:axId val="72936832"/>
        <c:axId val="72938624"/>
        <c:axId val="0"/>
      </c:bar3DChart>
      <c:catAx>
        <c:axId val="72936832"/>
        <c:scaling>
          <c:orientation val="minMax"/>
        </c:scaling>
        <c:axPos val="b"/>
        <c:tickLblPos val="nextTo"/>
        <c:crossAx val="72938624"/>
        <c:crosses val="autoZero"/>
        <c:auto val="1"/>
        <c:lblAlgn val="ctr"/>
        <c:lblOffset val="100"/>
      </c:catAx>
      <c:valAx>
        <c:axId val="72938624"/>
        <c:scaling>
          <c:orientation val="minMax"/>
        </c:scaling>
        <c:axPos val="l"/>
        <c:majorGridlines/>
        <c:numFmt formatCode="0%" sourceLinked="1"/>
        <c:tickLblPos val="nextTo"/>
        <c:crossAx val="72936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Pos val="inEnd"/>
            <c:showVal val="1"/>
          </c:dLbls>
          <c:cat>
            <c:strRef>
              <c:f>Лист1!$A$2:$A$5</c:f>
              <c:strCache>
                <c:ptCount val="4"/>
                <c:pt idx="0">
                  <c:v>менее 5 мин </c:v>
                </c:pt>
                <c:pt idx="1">
                  <c:v>5-10 мин </c:v>
                </c:pt>
                <c:pt idx="2">
                  <c:v>10-20 мин </c:v>
                </c:pt>
                <c:pt idx="3">
                  <c:v>20 мин и более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0.19</c:v>
                </c:pt>
                <c:pt idx="1">
                  <c:v>0.37000000000000038</c:v>
                </c:pt>
                <c:pt idx="2">
                  <c:v>0.33000000000000052</c:v>
                </c:pt>
                <c:pt idx="3">
                  <c:v>0.11</c:v>
                </c:pt>
              </c:numCache>
            </c:numRef>
          </c:val>
        </c:ser>
        <c:overlap val="100"/>
        <c:axId val="64534784"/>
        <c:axId val="64552960"/>
      </c:barChart>
      <c:catAx>
        <c:axId val="64534784"/>
        <c:scaling>
          <c:orientation val="minMax"/>
        </c:scaling>
        <c:axPos val="b"/>
        <c:numFmt formatCode="General" sourceLinked="1"/>
        <c:tickLblPos val="nextTo"/>
        <c:crossAx val="64552960"/>
        <c:crosses val="autoZero"/>
        <c:auto val="1"/>
        <c:lblAlgn val="ctr"/>
        <c:lblOffset val="100"/>
      </c:catAx>
      <c:valAx>
        <c:axId val="64552960"/>
        <c:scaling>
          <c:orientation val="minMax"/>
        </c:scaling>
        <c:axPos val="l"/>
        <c:majorGridlines/>
        <c:numFmt formatCode="0%" sourceLinked="1"/>
        <c:tickLblPos val="nextTo"/>
        <c:crossAx val="645347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8.7678745017983867E-2"/>
          <c:y val="0.14970891277723691"/>
          <c:w val="0.78010292116263147"/>
          <c:h val="0.4549931141726081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 w="28575">
              <a:noFill/>
            </a:ln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первое </c:v>
                </c:pt>
                <c:pt idx="1">
                  <c:v>второе </c:v>
                </c:pt>
                <c:pt idx="2">
                  <c:v>салаты </c:v>
                </c:pt>
                <c:pt idx="3">
                  <c:v>чай/кофе </c:v>
                </c:pt>
                <c:pt idx="4">
                  <c:v>сок/газированные напитки</c:v>
                </c:pt>
                <c:pt idx="5">
                  <c:v>выпечка</c:v>
                </c:pt>
                <c:pt idx="6">
                  <c:v>шоколад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0.19</c:v>
                </c:pt>
                <c:pt idx="1">
                  <c:v>0.48000000000000032</c:v>
                </c:pt>
                <c:pt idx="2">
                  <c:v>0.29000000000000031</c:v>
                </c:pt>
                <c:pt idx="3">
                  <c:v>0.56999999999999995</c:v>
                </c:pt>
                <c:pt idx="4">
                  <c:v>0.14000000000000001</c:v>
                </c:pt>
                <c:pt idx="5">
                  <c:v>0.73000000000000065</c:v>
                </c:pt>
                <c:pt idx="6">
                  <c:v>0.1</c:v>
                </c:pt>
              </c:numCache>
            </c:numRef>
          </c:val>
        </c:ser>
        <c:dLbls>
          <c:showVal val="1"/>
        </c:dLbls>
        <c:overlap val="100"/>
        <c:axId val="64598016"/>
        <c:axId val="64599552"/>
      </c:barChart>
      <c:catAx>
        <c:axId val="64598016"/>
        <c:scaling>
          <c:orientation val="minMax"/>
        </c:scaling>
        <c:axPos val="b"/>
        <c:tickLblPos val="nextTo"/>
        <c:crossAx val="64599552"/>
        <c:crosses val="autoZero"/>
        <c:auto val="1"/>
        <c:lblAlgn val="ctr"/>
        <c:lblOffset val="100"/>
      </c:catAx>
      <c:valAx>
        <c:axId val="64599552"/>
        <c:scaling>
          <c:orientation val="minMax"/>
        </c:scaling>
        <c:axPos val="l"/>
        <c:majorGridlines/>
        <c:numFmt formatCode="0%" sourceLinked="1"/>
        <c:tickLblPos val="nextTo"/>
        <c:crossAx val="64598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первое </c:v>
                </c:pt>
                <c:pt idx="1">
                  <c:v>второе</c:v>
                </c:pt>
                <c:pt idx="2">
                  <c:v>салаты </c:v>
                </c:pt>
                <c:pt idx="3">
                  <c:v>чай/кофе </c:v>
                </c:pt>
                <c:pt idx="4">
                  <c:v>сок_газ.напитки</c:v>
                </c:pt>
                <c:pt idx="5">
                  <c:v>выпечка</c:v>
                </c:pt>
                <c:pt idx="6">
                  <c:v>шокалад 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7.0000000000000021E-2</c:v>
                </c:pt>
                <c:pt idx="1">
                  <c:v>0.13</c:v>
                </c:pt>
                <c:pt idx="2">
                  <c:v>0.19</c:v>
                </c:pt>
                <c:pt idx="3">
                  <c:v>6.0000000000000032E-2</c:v>
                </c:pt>
                <c:pt idx="4">
                  <c:v>0.18000000000000019</c:v>
                </c:pt>
                <c:pt idx="5">
                  <c:v>0.19</c:v>
                </c:pt>
                <c:pt idx="6">
                  <c:v>0.18000000000000019</c:v>
                </c:pt>
              </c:numCache>
            </c:numRef>
          </c:val>
        </c:ser>
        <c:dLbls>
          <c:showVal val="1"/>
        </c:dLbls>
        <c:shape val="cylinder"/>
        <c:axId val="73791360"/>
        <c:axId val="73792896"/>
        <c:axId val="0"/>
      </c:bar3DChart>
      <c:catAx>
        <c:axId val="73791360"/>
        <c:scaling>
          <c:orientation val="minMax"/>
        </c:scaling>
        <c:axPos val="b"/>
        <c:tickLblPos val="nextTo"/>
        <c:crossAx val="73792896"/>
        <c:crosses val="autoZero"/>
        <c:auto val="1"/>
        <c:lblAlgn val="ctr"/>
        <c:lblOffset val="100"/>
      </c:catAx>
      <c:valAx>
        <c:axId val="73792896"/>
        <c:scaling>
          <c:orientation val="minMax"/>
        </c:scaling>
        <c:axPos val="l"/>
        <c:majorGridlines/>
        <c:numFmt formatCode="0%" sourceLinked="1"/>
        <c:tickLblPos val="nextTo"/>
        <c:crossAx val="73791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4.0000000000000022E-2</c:v>
                </c:pt>
                <c:pt idx="2">
                  <c:v>0.28000000000000008</c:v>
                </c:pt>
                <c:pt idx="3">
                  <c:v>0.44</c:v>
                </c:pt>
                <c:pt idx="4">
                  <c:v>0.22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Лист1!$A$2:$A$11</c:f>
              <c:strCache>
                <c:ptCount val="10"/>
                <c:pt idx="1">
                  <c:v>неопрятное помещение </c:v>
                </c:pt>
                <c:pt idx="2">
                  <c:v>однообразная еда</c:v>
                </c:pt>
                <c:pt idx="3">
                  <c:v>удалённость пукта питания </c:v>
                </c:pt>
                <c:pt idx="4">
                  <c:v>низкие вкусовые качества</c:v>
                </c:pt>
                <c:pt idx="5">
                  <c:v>длительность ожидания </c:v>
                </c:pt>
                <c:pt idx="6">
                  <c:v>несвежая продукция</c:v>
                </c:pt>
                <c:pt idx="7">
                  <c:v>невежливый персонал</c:v>
                </c:pt>
                <c:pt idx="8">
                  <c:v>высокая стоимость </c:v>
                </c:pt>
                <c:pt idx="9">
                  <c:v>нет недостатков 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1">
                  <c:v>0.05</c:v>
                </c:pt>
                <c:pt idx="2">
                  <c:v>0.21000000000000013</c:v>
                </c:pt>
                <c:pt idx="3">
                  <c:v>2.0000000000000011E-2</c:v>
                </c:pt>
                <c:pt idx="4">
                  <c:v>0.12000000000000002</c:v>
                </c:pt>
                <c:pt idx="5">
                  <c:v>0.29000000000000026</c:v>
                </c:pt>
                <c:pt idx="6">
                  <c:v>0.05</c:v>
                </c:pt>
                <c:pt idx="7">
                  <c:v>4.0000000000000022E-2</c:v>
                </c:pt>
                <c:pt idx="8">
                  <c:v>0.24000000000000013</c:v>
                </c:pt>
                <c:pt idx="9">
                  <c:v>0.28000000000000008</c:v>
                </c:pt>
              </c:numCache>
            </c:numRef>
          </c:val>
        </c:ser>
        <c:shape val="cone"/>
        <c:axId val="79825152"/>
        <c:axId val="79826944"/>
        <c:axId val="0"/>
      </c:bar3DChart>
      <c:catAx>
        <c:axId val="79825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826944"/>
        <c:crosses val="autoZero"/>
        <c:auto val="1"/>
        <c:lblAlgn val="ctr"/>
        <c:lblOffset val="100"/>
      </c:catAx>
      <c:valAx>
        <c:axId val="79826944"/>
        <c:scaling>
          <c:orientation val="minMax"/>
        </c:scaling>
        <c:axPos val="l"/>
        <c:majorGridlines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tickLblPos val="nextTo"/>
        <c:crossAx val="79825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Лист1!$A$2:$A$10</c:f>
              <c:strCache>
                <c:ptCount val="9"/>
                <c:pt idx="0">
                  <c:v>опрятное помещение </c:v>
                </c:pt>
                <c:pt idx="1">
                  <c:v>высокие вкусовые качества </c:v>
                </c:pt>
                <c:pt idx="2">
                  <c:v>отсутствие очереди </c:v>
                </c:pt>
                <c:pt idx="3">
                  <c:v>разнобразная еда</c:v>
                </c:pt>
                <c:pt idx="4">
                  <c:v>полезная еда </c:v>
                </c:pt>
                <c:pt idx="5">
                  <c:v>близость пукта питания </c:v>
                </c:pt>
                <c:pt idx="6">
                  <c:v>свежая продукция </c:v>
                </c:pt>
                <c:pt idx="7">
                  <c:v>низкая стоимость </c:v>
                </c:pt>
                <c:pt idx="8">
                  <c:v>вежливый персоонал 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0.28000000000000008</c:v>
                </c:pt>
                <c:pt idx="1">
                  <c:v>0.15000000000000019</c:v>
                </c:pt>
                <c:pt idx="2">
                  <c:v>8.0000000000000043E-2</c:v>
                </c:pt>
                <c:pt idx="3">
                  <c:v>0.17</c:v>
                </c:pt>
                <c:pt idx="4">
                  <c:v>0.18000000000000019</c:v>
                </c:pt>
                <c:pt idx="5">
                  <c:v>0.46</c:v>
                </c:pt>
                <c:pt idx="6">
                  <c:v>0.26</c:v>
                </c:pt>
                <c:pt idx="7">
                  <c:v>0.23</c:v>
                </c:pt>
                <c:pt idx="8">
                  <c:v>0.28000000000000008</c:v>
                </c:pt>
              </c:numCache>
            </c:numRef>
          </c:val>
        </c:ser>
        <c:overlap val="100"/>
        <c:axId val="79850880"/>
        <c:axId val="79905920"/>
      </c:barChart>
      <c:catAx>
        <c:axId val="7985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905920"/>
        <c:crosses val="autoZero"/>
        <c:auto val="1"/>
        <c:lblAlgn val="ctr"/>
        <c:lblOffset val="100"/>
      </c:catAx>
      <c:valAx>
        <c:axId val="79905920"/>
        <c:scaling>
          <c:orientation val="minMax"/>
        </c:scaling>
        <c:axPos val="l"/>
        <c:majorGridlines/>
        <c:numFmt formatCode="0%" sourceLinked="1"/>
        <c:tickLblPos val="nextTo"/>
        <c:crossAx val="79850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Лист1!$A$2:$A$7</c:f>
              <c:strCache>
                <c:ptCount val="5"/>
                <c:pt idx="0">
                  <c:v>устраивает в полной мере </c:v>
                </c:pt>
                <c:pt idx="1">
                  <c:v>скорее устраивает </c:v>
                </c:pt>
                <c:pt idx="2">
                  <c:v>затрудняюсь ответить </c:v>
                </c:pt>
                <c:pt idx="3">
                  <c:v>скорее не устраивает </c:v>
                </c:pt>
                <c:pt idx="4">
                  <c:v>совершенно не устраивает 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0.42000000000000032</c:v>
                </c:pt>
                <c:pt idx="1">
                  <c:v>0.38000000000000039</c:v>
                </c:pt>
                <c:pt idx="2">
                  <c:v>0.11</c:v>
                </c:pt>
                <c:pt idx="3">
                  <c:v>6.0000000000000032E-2</c:v>
                </c:pt>
                <c:pt idx="4">
                  <c:v>3.0000000000000002E-2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836477987421358"/>
          <c:y val="6.6063288630508106E-5"/>
          <c:w val="0.36163522012578614"/>
          <c:h val="0.9998678734227389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howVal val="1"/>
          </c:dLbls>
          <c:cat>
            <c:strRef>
              <c:f>Лист1!$A$2:$A$7</c:f>
              <c:strCache>
                <c:ptCount val="5"/>
                <c:pt idx="0">
                  <c:v>устраивают в полной мере </c:v>
                </c:pt>
                <c:pt idx="1">
                  <c:v>скорее устраивают </c:v>
                </c:pt>
                <c:pt idx="2">
                  <c:v>затрудняюсь ответить </c:v>
                </c:pt>
                <c:pt idx="3">
                  <c:v>скорее не устраивают </c:v>
                </c:pt>
                <c:pt idx="4">
                  <c:v>совершенно не устраивают 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</c:v>
                </c:pt>
                <c:pt idx="1">
                  <c:v>0.28000000000000008</c:v>
                </c:pt>
                <c:pt idx="2">
                  <c:v>0.15000000000000019</c:v>
                </c:pt>
                <c:pt idx="3">
                  <c:v>0.12000000000000002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100"/>
        <c:shape val="pyramid"/>
        <c:axId val="81812480"/>
        <c:axId val="81810944"/>
        <c:axId val="0"/>
      </c:bar3DChart>
      <c:valAx>
        <c:axId val="81810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%" sourceLinked="1"/>
        <c:tickLblPos val="nextTo"/>
        <c:crossAx val="81812480"/>
        <c:crosses val="autoZero"/>
        <c:crossBetween val="between"/>
      </c:valAx>
      <c:catAx>
        <c:axId val="8181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810944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общего и профессионального образования Свердловской области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 профессиональное образовательное учреждение Свердловской области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«Техникум индустрии  питания и услуг  «Кулинар»</a:t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(ГАПОУ СО «ТИПУ «Кулинар») </a:t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2800" b="1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анкетирования </a:t>
            </a: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«Удовлетворенность организацией питания обучающихся профессиональных образовательных организаций 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области»</a:t>
            </a:r>
          </a:p>
          <a:p>
            <a:pPr algn="ctr">
              <a:buNone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8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1219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явные преимущества в качестве питания студенческой столовой?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выберите не более 3 вариантов ответов)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Преимущества: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Опрятное помещение – 28%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Высокие вкусовые качества – 15%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Отсутствие очереди -8%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Разнообразная еда -17%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Полезная еда – 18%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Близость пункта питания – 46%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Свежая продукция – 26%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Низкая стоимость – 23%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Вежливый персонал – 28%</a:t>
            </a: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ГБПОУ СО "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Ирбитский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гуманитарный колледж»</a:t>
            </a:r>
          </a:p>
          <a:p>
            <a:pPr lvl="0">
              <a:buNone/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Вежливый персонал - 43% (140 человек)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ГБПОУ СО «</a:t>
            </a:r>
            <a:r>
              <a:rPr lang="ru-RU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Красноуфимский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многопрофильный техникум»  Низкая стоимость -43.1% (75 человек)</a:t>
            </a:r>
          </a:p>
          <a:p>
            <a:pPr>
              <a:buNone/>
            </a:pP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Устраивает ли Вас график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студенческой столовой?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471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332898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Удовлетворённость режимом работы столовых присутствует у 80% опрошенных студентов.  </a:t>
            </a:r>
          </a:p>
          <a:p>
            <a:pPr marL="0" indent="0">
              <a:buNone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Совершенно не устраивает 3% респондентов ( примерно 800 человек).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Устраивают ли Вас цены 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студенческой столовой?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Устраивают в полной мере (цены дешевле, чем в других местах) – 40%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Скорее устраивают (цены на уровне других мест) – 28%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Затрудняюсь ответить – 15%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Скорее не устраивают (порой дороговато) –12%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Совершенно не устраивают (очень дорого) -5%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(1300 чел).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Вы оценивайте  внешнее состояние студенческой столовой?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Отлично – 34%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Удовлетворительно – 54%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очень хорошо – 10%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Плохо – 2%</a:t>
            </a:r>
          </a:p>
          <a:p>
            <a:pPr>
              <a:buNone/>
            </a:pP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Большинство опрошенных студентов удовлетворены внешним состоянием столовой. Однако выражают пожелание обновить столовые приборы и мебель.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 рекомендовали бы питаться в студенческой столовой своим друзьям?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Большинство студентов рекомендуют питаться в студенческой столовой своим друзьям.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Категорично против настроены 13%. </a:t>
            </a:r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Причины:</a:t>
            </a:r>
          </a:p>
          <a:p>
            <a:pPr marL="0" indent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дорого</a:t>
            </a:r>
          </a:p>
          <a:p>
            <a:pPr marL="0" indent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питаются дома (в общежитии) </a:t>
            </a:r>
          </a:p>
          <a:p>
            <a:pPr marL="0" indent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вкусно</a:t>
            </a:r>
          </a:p>
          <a:p>
            <a:pPr marL="0" indent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нет денег ….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Классным руководителям провести индивидуальные беседы. </a:t>
            </a:r>
          </a:p>
          <a:p>
            <a:pPr marL="0" inden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каком курсе Вы обучаетесь?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основном в анкетировании участвовали студенты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и 2 курса,  так- как  старшекурсники были на практике.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Ваша форма обучения?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143504" y="1600200"/>
            <a:ext cx="35432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96% опрошенных студенты  бюджетных групп.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Вы проживаете?</a:t>
            </a:r>
            <a:b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масса обучающихся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проживают с родителями – 62%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общежитии – 29%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Снимают квартиру/комнату – 7%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Имеют собственное жильё -2%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 по результатам анкетирования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Представить результаты анкетирования руководителям профессиональных образовательных организаций   Свердловской области.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Руководителям профессиональных образовательных организаций проанализировать данные анкетирования и учесть все замечания  и предложения.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Провести через год повторное анкетирование с выездом на площадки столовых профессиональных образовательных организаций   Свердловской области.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Внедрить прогрессивные формы внедрения новых блюд.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Расширить спектр дополнительных услуг.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Исключить подачу не свежей продукции.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работу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бракеражной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комиссии с обязательным участием медицинских работников.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Провести анализ  ценовой политики.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улинар\Pictures\0_91dec_7e511c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786190"/>
            <a:ext cx="1804232" cy="260826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 по результатам анкетирования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29684" cy="504350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Увеличить ассортимент блюд.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Увеличить количество персонала на раздаче во время обеденного </a:t>
            </a:r>
          </a:p>
          <a:p>
            <a:pPr indent="11113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перерыва.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Обновить интерьер обеденного зала.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Заменить оборудование столовой на более современное.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возможности заменить мебель в столовой.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Устранить очередь во время обеда, подключив дополнительный кассовый аппарат.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Улучшить качество приготовления.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Пересмотреть график работы столовой.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Повысить квалификацию работников столовой.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работу комиссий общего контроля (студенты, профсоюз, родители).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мастер- классы, конференции, семинары, </a:t>
            </a:r>
          </a:p>
          <a:p>
            <a:pPr indent="1270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классные часы по здоровому питанию. 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 анкетирования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особенностей питания студентов;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удовлетворенности питанием студентов и его организация. </a:t>
            </a:r>
          </a:p>
          <a:p>
            <a:pPr>
              <a:buNone/>
            </a:pP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–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Установить правильность организации питания студентов в течение дня;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Выявить недостатки в организации питания столовых;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Оценить качество питания в студенческих столовых в целом.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8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219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участников 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анкетировании приняло участие –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25795 студентов из  86 профессиональных образовательных организаций 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Свердловской области.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8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1219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Питаетесь ли Вы в студенческой столовой? 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14942" y="1600200"/>
            <a:ext cx="37147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ответов видно, что 48% студентов питаются в столовой 1 раз в день.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11%- питаются 1-2 раза в неделю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9%- питаются 3-4 раза в неделю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7%-приносят еду с собой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14%- питаются в другом месте.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Регулярно посещают столовую  59% обучающихся.</a:t>
            </a:r>
          </a:p>
          <a:p>
            <a:pPr marL="0" indent="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Вы питаетесь в студенческой столовой,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сколько, в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среднем, </a:t>
            </a:r>
            <a:r>
              <a:rPr lang="ru-RU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времени у Вас занимает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стояние </a:t>
            </a:r>
            <a:r>
              <a:rPr lang="ru-RU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очереди?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–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56% - столовых обслуживают быстро.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46%- столовых очереди и задержка по времени обслуживания.  </a:t>
            </a:r>
          </a:p>
          <a:p>
            <a:pPr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Администрации ОУ обеспечить  меры по устранению проблем задержи  обслуживания в столовой. </a:t>
            </a:r>
          </a:p>
          <a:p>
            <a:pPr marL="0" indent="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формы расчёта</a:t>
            </a:r>
          </a:p>
          <a:p>
            <a:pPr marL="0" indent="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формы обслуживания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Вы питаетесь в студенческой столовой, то какую продукцию приобретаете чаще всего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(выберете не более 5 вариантов ответов)</a:t>
            </a:r>
            <a:b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414340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Большинство студентов питаются выпечкой и чаем.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 предпочитают второе блюдо -48%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Салаты, соки, шоколад, первые блюда предпочитают небольшое количество обучающихся.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marL="0" indent="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Изыскивать возможность снижение стоимости питания.</a:t>
            </a:r>
          </a:p>
          <a:p>
            <a:pPr marL="0" indent="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Исследовать потребности студентов</a:t>
            </a:r>
          </a:p>
          <a:p>
            <a:pPr marL="0" indent="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 внутреннее анкетирование.</a:t>
            </a:r>
          </a:p>
          <a:p>
            <a:pPr marL="0" indent="0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Разнообразить выбор блюд.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Чего, по Вашему мнению, не хватает в ассортименте столовой? (выберите не более 3 вариантов ответов)</a:t>
            </a:r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72066" y="1600200"/>
            <a:ext cx="392909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Выводы-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68% удовлетворены ассортиментом.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студенты  у которых есть пожелания для пересмотра меню.</a:t>
            </a:r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Предложения:</a:t>
            </a:r>
          </a:p>
          <a:p>
            <a:pPr marL="0" indent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Руководителям столовых необходимо пересмотреть двухнедельное меню с учётом пожеланий студентов.</a:t>
            </a:r>
          </a:p>
          <a:p>
            <a:pPr marL="0" indent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Ввести обратную связь (книга предложений, отзывы через сайт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Оцените качество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питания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студенческой столовой в целом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пятибалльной шкале, где 1- плохо, 5 очень хорошо)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29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Выводы-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66% опрощенных студентов удовлетворены качеством питания.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«Туринский многопрофильный техникум» -100% поставили «5» очень хорошо.  «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Сергинский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многопрофильный техникум»- 51% (очень хорошо- 5) и 0% -плохо. 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Полипрофильный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техникум им. О.В.Терёхина» - «3» -51% , плохо 0-%.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явные недостатки в качестве питания студенческой столовой? (выберете не более 3 вариантов ответов)</a:t>
            </a:r>
            <a:r>
              <a:rPr lang="ru-RU" sz="2000" dirty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Constantia" pitchFamily="18" charset="0"/>
              </a:rPr>
            </a:br>
            <a:endParaRPr lang="ru-RU" sz="2000" dirty="0">
              <a:solidFill>
                <a:srgbClr val="C00000"/>
              </a:solidFill>
              <a:latin typeface="Constant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21008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Неопрятное помещение – 5%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Однообразная еда – 21%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Удалённость пункта питания -2%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Низкие вкусовые качества – 12%</a:t>
            </a:r>
          </a:p>
          <a:p>
            <a:pPr marL="355600" indent="-35560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Длительность ожидания в очереди – 29%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Несвежая продукция -5%</a:t>
            </a:r>
          </a:p>
          <a:p>
            <a:pPr marL="355600" indent="-35560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Невежливый персонал -4%</a:t>
            </a:r>
          </a:p>
          <a:p>
            <a:pPr marL="355600" indent="-35560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Высокая стоимость -24%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 недостатков – 28%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974</Words>
  <PresentationFormat>Экран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Министерство общего и профессионального образования Свердловской области Государственное автономное  профессиональное образовательное учреждение Свердловской области «Техникум индустрии  питания и услуг  «Кулинар» (ГАПОУ СО «ТИПУ «Кулинар»)  </vt:lpstr>
      <vt:lpstr>Цели и задачи</vt:lpstr>
      <vt:lpstr>Количество участников </vt:lpstr>
      <vt:lpstr>Питаетесь ли Вы в студенческой столовой?   </vt:lpstr>
      <vt:lpstr>Если Вы питаетесь в студенческой столовой,  то сколько, в среднем, времени у Вас занимает  стояние в очереди? </vt:lpstr>
      <vt:lpstr>Если Вы питаетесь в студенческой столовой, то какую продукцию приобретаете чаще всего?  (выберете не более 5 вариантов ответов) </vt:lpstr>
      <vt:lpstr>Чего, по Вашему мнению, не хватает в ассортименте столовой? (выберите не более 3 вариантов ответов) </vt:lpstr>
      <vt:lpstr>Оцените качество питания  студенческой столовой в целом  (по пятибалльной шкале, где 1- плохо, 5 очень хорошо)</vt:lpstr>
      <vt:lpstr>Какие явные недостатки в качестве питания студенческой столовой? (выберете не более 3 вариантов ответов) </vt:lpstr>
      <vt:lpstr>Какие явные преимущества в качестве питания студенческой столовой?  (выберите не более 3 вариантов ответов) </vt:lpstr>
      <vt:lpstr>Устраивает ли Вас график работы  студенческой столовой?</vt:lpstr>
      <vt:lpstr>Устраивают ли Вас цены  в студенческой столовой? </vt:lpstr>
      <vt:lpstr> Как Вы оценивайте  внешнее состояние студенческой столовой? </vt:lpstr>
      <vt:lpstr>Вы рекомендовали бы питаться в студенческой столовой своим друзьям? </vt:lpstr>
      <vt:lpstr>На каком курсе Вы обучаетесь? </vt:lpstr>
      <vt:lpstr>Ваша форма обучения?</vt:lpstr>
      <vt:lpstr>Где Вы проживаете? </vt:lpstr>
      <vt:lpstr>Предложения по результатам анкетирования</vt:lpstr>
      <vt:lpstr>Предложения по результатам анкетирования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Кулинар</dc:creator>
  <cp:lastModifiedBy>Кулинар</cp:lastModifiedBy>
  <cp:revision>92</cp:revision>
  <dcterms:created xsi:type="dcterms:W3CDTF">2018-05-23T09:22:32Z</dcterms:created>
  <dcterms:modified xsi:type="dcterms:W3CDTF">2018-06-14T03:35:25Z</dcterms:modified>
</cp:coreProperties>
</file>