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39" r:id="rId4"/>
    <p:sldId id="340" r:id="rId5"/>
    <p:sldId id="324" r:id="rId6"/>
    <p:sldId id="320" r:id="rId7"/>
    <p:sldId id="331" r:id="rId8"/>
    <p:sldId id="336" r:id="rId9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CCFF"/>
    <a:srgbClr val="0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2" autoAdjust="0"/>
  </p:normalViewPr>
  <p:slideViewPr>
    <p:cSldViewPr>
      <p:cViewPr>
        <p:scale>
          <a:sx n="100" d="100"/>
          <a:sy n="100" d="100"/>
        </p:scale>
        <p:origin x="-1860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6A2BA-07A6-4391-8B74-0AACBFA8C1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F9256E-D019-4F1E-B57A-EACA6EF92A6E}" type="pres">
      <dgm:prSet presAssocID="{D796A2BA-07A6-4391-8B74-0AACBFA8C1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1CCB7-1EFD-40BC-B146-A7CC73A3D58A}" type="presOf" srcId="{D796A2BA-07A6-4391-8B74-0AACBFA8C1BC}" destId="{C8F9256E-D019-4F1E-B57A-EACA6EF92A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02" y="0"/>
            <a:ext cx="2971801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85F96-9710-46F3-B4D8-1DEDBF07E8BA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5075"/>
            <a:ext cx="5486400" cy="4475718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1801" cy="497125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02" y="9448562"/>
            <a:ext cx="2971801" cy="497125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D92A00-CEF2-4E19-B38B-75C92BC8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5A1B-C0FD-4F94-BAD0-8522C44F406B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B89F-284A-40FA-937D-61CCC2B86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DB8A-AB37-4C53-B7A7-380816A7BED9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80DE-EEA9-4A3E-AA6A-3825EBEC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6C4B-3026-45E5-B0C5-0404842C2CE8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EAF1-5D03-4933-AE45-0C591F77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FCEA-E43A-4C04-B9FA-180CEDCF4FC9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6BBD-FFF0-45A6-AD4A-A25E1C79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26F2-0EB6-43C6-AC0E-18A6E895904E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5557-879F-4C87-84EA-1CDA531C5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5D1D-49F7-41D8-9B96-6AAD2CF6C42B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102C-E1D4-49E0-B019-96CC2DFE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8833-B6E3-4775-991A-00FD62481266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5F4F-37DC-4E54-9D2B-C31A780EE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622D-AF0D-4E80-BF73-AEA1320C5804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A193-8A3F-49FE-804D-5686AB49B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E1E4-FE6A-4E81-9D22-4B4426B97688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5770-848D-4265-B3BF-D9798C07E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8C2D-0A9A-444B-AF47-C98C1D683D03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D498-4E1E-4345-93BD-33597247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54ED-786E-447C-AD01-BFAB26C5D033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EDAD-D442-43A2-8F17-DF007B3B9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B89C18-BA7D-4ED6-9D2E-2476D9A6FA4B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8DA06-F5EB-4D5D-8CBC-07DB0442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ulinar6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95513" y="123825"/>
            <a:ext cx="6840537" cy="3023989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О работе Консультативного совета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при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Министерстве общего и профессионального образования Свердловской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области, </a:t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задачи на новый учебный год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411760" y="3075806"/>
            <a:ext cx="64093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Ф.Г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Исламгалиев</a:t>
            </a:r>
          </a:p>
          <a:p>
            <a:pPr indent="2867025" algn="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Консультативного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г. Екатеринбург</a:t>
            </a:r>
          </a:p>
          <a:p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14 августа 2018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06" y="1275606"/>
            <a:ext cx="8713788" cy="40322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7574"/>
            <a:ext cx="3168352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Проведены собеседований с </a:t>
            </a:r>
            <a:r>
              <a:rPr lang="ru-RU" alt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кандидатами в кадровый резерв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подведомственных Министерству общего и профессионального образования Свердловской области профессиональных образовательных организаций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кандидатов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 руководителей профессиональной организации Свердловской области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собеседования -73 человека в списке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резерва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781050"/>
            <a:ext cx="4908308" cy="114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кандидатами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заместителя руководителя профессиональной образовательной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endPara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принимаются  в течение учебного года, и рассматриваются на совещаниях Консультативного совета</a:t>
            </a:r>
          </a:p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Очередное совещание-12 сентября 2018 года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0074" y="20585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кадровым резервом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91282" y="2902446"/>
            <a:ext cx="4896939" cy="72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управленческих команд профессиональных образовательных организаций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МЦК, ИРО, Академия госслужбы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912" y="3789015"/>
            <a:ext cx="49083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повышения квалификации для руководителей профессиональных образовательных организаций 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– в МЦК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1" y="1940421"/>
            <a:ext cx="49083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кадровым резервом руководителей, реализация программы «Наставник»,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«Дорожных карт по сопровождению участника кадрового резерва».</a:t>
            </a: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планы, предложения направлять до 15 сентября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073408"/>
            <a:ext cx="4689636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новая форма ГИА; первый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организации и проведения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стандартам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ТОП-50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условий внедрения в профессиональных образовательных организациях Свердловской области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независимой оценки квалификации,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оценки результатов подготовки выпускников образовательных организаций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организации и проведения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чемпионата «Молодые профессионалы» (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Russia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Свердловской области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онлайн-образования и создание условий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передовых образовательных технологий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онлайн-обучения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аналитических работ по определению изменения результатов качества образования и форм взаимодействия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партнерами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350" y="717292"/>
            <a:ext cx="204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октябрь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285" y="704076"/>
            <a:ext cx="21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сентябрь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67257" y="8855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аналитических работ по определению изменения результатов качества образования и форм взаимодействия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партнерами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(доклад на совещании директоров).</a:t>
            </a:r>
          </a:p>
        </p:txBody>
      </p:sp>
      <p:pic>
        <p:nvPicPr>
          <p:cNvPr id="24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076056" y="1086624"/>
            <a:ext cx="3687663" cy="3645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информации о результатах проверки профессиональных образовательных организаций Свердловской области </a:t>
            </a:r>
          </a:p>
          <a:p>
            <a:pPr marL="0" lvl="0" indent="0">
              <a:buNone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направить до 15 сентября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marL="0" lvl="0" indent="0">
              <a:buNone/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международного сотрудничества 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открытых Региональных чемпионатов «Молодые профессионалы» Свердловской области, в том числе </a:t>
            </a:r>
            <a:r>
              <a:rPr lang="en-US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Skills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4901" y="315987"/>
            <a:ext cx="409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Консультативного совета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75606"/>
            <a:ext cx="3816424" cy="3024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ноябрь</a:t>
            </a:r>
          </a:p>
          <a:p>
            <a:pPr marL="0" lv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опыта образовательных организаций по процедуре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профессионально-общественной аккредитации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внедрения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сетевых форм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marL="0" lvl="0" indent="0" algn="just"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обслуживания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</a:t>
            </a:r>
          </a:p>
          <a:p>
            <a:pPr marL="0" lvl="0" indent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5486"/>
            <a:ext cx="878077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843558"/>
            <a:ext cx="4896544" cy="38164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декабрь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в составе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 советов по развитию профессионального образования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округах Свердловской области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модели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опережающей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1400" b="1" i="1" dirty="0"/>
              <a:t>,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центров проведения демонстрационного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lvl="0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создания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центров компетенций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предпринимательству и в сфере услуг (СЦК) по стандартам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профессиональных организаций.</a:t>
            </a:r>
          </a:p>
          <a:p>
            <a:pPr marL="0" lvl="0" indent="0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885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250" y="50800"/>
            <a:ext cx="692308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1547664" y="71438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деятельности Координационного совета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профессиональному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Горнозаводского управленческого округа, Северного управленческого округа)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698" y="1240989"/>
            <a:ext cx="8902302" cy="3902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направленности 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(экскурсии, олимпиады, выставки, элективные курсы, конкурсы и т.п.);</a:t>
            </a:r>
          </a:p>
          <a:p>
            <a:pPr marL="0" indent="0">
              <a:defRPr/>
            </a:pP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кадровых потребностей 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 виде рейтинга наиболее востребованных профессий и специальностей по региону, в том числе в разрезе муниципальных районов и городских округов с участием Департамента по труду и занятости населения; </a:t>
            </a:r>
          </a:p>
          <a:p>
            <a:pPr marL="0" indent="0">
              <a:defRPr/>
            </a:pP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материально-технической базы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образовательной организации в соответствии с требованиями ФГОС СПО, с привлечением финансовых средств предприятий – работодателей;</a:t>
            </a:r>
          </a:p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образовательных программ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учетом нового содержания образования, отвечающего требованиям высокотехнологичного производства, в том числе внедрение требований профессио­нальных стандартов в практику образовательной деятельно­сти и формирование на этой основе но­вого содержания профессиональной под­готовки: разработка программных и учеб­но-методических материалов, обеспечи­вающих реализацию вариативного ком­понента ФГОС СПО по рабочим профессиям; разработка контрольно-оценочных средств для ито­говой аттестации обучающихся;</a:t>
            </a:r>
          </a:p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практики (учебной и производственной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обучающихся на рабочем месте с использованием технологической базы предприятий;</a:t>
            </a:r>
          </a:p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 преподавателей дисциплин профессионального 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 и мастеров производственного обучения;</a:t>
            </a:r>
          </a:p>
          <a:p>
            <a:pPr marL="0" indent="0">
              <a:defRPr/>
            </a:pP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квалификаций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целью подтверждения соответствия квалификации рабочего/специалиста положениям профессионального стандарта или квалификационным требованиям, установленным законодательством (во исполнении Федерального закона от 03.07.2016 № 238-ФЗ «О независимой оценке квалификации»);</a:t>
            </a:r>
          </a:p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взаимодействия сторон по вопросам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тру­доустройству выпускников;</a:t>
            </a:r>
          </a:p>
          <a:p>
            <a:pPr marL="0" indent="0"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 образовательных 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муниципальных образованиях, расположенных на территории Свердловской области</a:t>
            </a:r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кадетского движения, создание комиссии в </a:t>
            </a:r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Консультативном совете по данному вопросу (отв. В.Г. 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Лобастов-директор ГБПОУ  СО «</a:t>
            </a:r>
            <a:r>
              <a:rPr lang="ru-RU" sz="1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ВПМТТ«Юность</a:t>
            </a:r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98" y="902435"/>
            <a:ext cx="889052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сотрудничества: вопросы для рассмотрения на Координационных советах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567905"/>
              </p:ext>
            </p:extLst>
          </p:nvPr>
        </p:nvGraphicFramePr>
        <p:xfrm>
          <a:off x="142844" y="987574"/>
          <a:ext cx="8893652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42492" y="-164554"/>
            <a:ext cx="692308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" y="759857"/>
            <a:ext cx="9036497" cy="397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выполнения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КЦП</a:t>
            </a:r>
          </a:p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образовательных организаций по процедуре 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профессионально-общественной аккредитации образовательных программ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создания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центров компетенций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предпринимательству и в сфере услуг (СЦК) по стандартам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профессиональных организаций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Региональных чемпионатов «Молодые профессионалы» Свердловской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в том числе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модели центра опережающей подготовки</a:t>
            </a:r>
          </a:p>
          <a:p>
            <a:pPr marL="0" lvl="0" indent="0"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центров проведения демонстрационного экзамена</a:t>
            </a:r>
          </a:p>
          <a:p>
            <a:pPr marL="0" lvl="0" indent="0"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обслуживания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</a:t>
            </a:r>
          </a:p>
          <a:p>
            <a:pPr marL="0" lvl="0" indent="0"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«Национальный и региональный чемпионат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Всероссийские олимпиады: проблемы и пути 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решения» октябрь 2018</a:t>
            </a:r>
          </a:p>
          <a:p>
            <a:pPr marL="0" lvl="0" indent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чемпионате «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создание доступной среды в профессиональных образовательных организациях</a:t>
            </a:r>
          </a:p>
          <a:p>
            <a:pPr marL="0" lvl="0" indent="0"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внедрения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сетевых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программ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90525"/>
            <a:ext cx="696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Плана  работы Консультативного совета на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7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43" y="771550"/>
            <a:ext cx="8470651" cy="4104456"/>
          </a:xfrm>
        </p:spPr>
        <p:txBody>
          <a:bodyPr/>
          <a:lstStyle/>
          <a:p>
            <a:pPr marL="0" indent="0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аналитических работ по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результатов качества образования и форм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партнерами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(доклад на совещании директоров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организации 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демонстрационного экзамена по стандартам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ТОП-50</a:t>
            </a:r>
          </a:p>
          <a:p>
            <a:pPr marL="0" lvl="0" indent="0"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Круглый стол «Национальный и региональный чемпионат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Всероссийские олимпиады: проблемы и пути их решения».</a:t>
            </a:r>
          </a:p>
          <a:p>
            <a:pPr marL="0" lvl="0" indent="0"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итогов проведения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чемпионата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Russia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Свердловской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2018 году.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условий внедрения в профессиональных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Свердловской области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независимой оценки квалификации,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для оценки результатов подготовки выпускников образовательных организаций.</a:t>
            </a:r>
          </a:p>
          <a:p>
            <a:pPr marL="0" indent="0"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с кадровым резервом руководителей, реализация программы «Наставник»,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«Дорожных карт по сопровождению участника кадрового резерва».</a:t>
            </a:r>
          </a:p>
          <a:p>
            <a:pPr marL="0" indent="0"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кадровым резервом заместителей руководителей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</a:p>
          <a:p>
            <a:pPr marL="0" indent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содействие профессиональным образовательным организациям Свердловской области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международного сотрудничества.</a:t>
            </a:r>
          </a:p>
          <a:p>
            <a:pPr marL="0" indent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медицинского обслуживания обучающихся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образовательных организациях Свердловской области,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совместно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прав детей и комплексной безопасности в системе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Министерства общего и профессионального образования Свердловской области.</a:t>
            </a:r>
          </a:p>
          <a:p>
            <a:pPr marL="0" indent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округах и муниципальных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образованиях, расположенных на территории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вердловской области,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деятельности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Координационных советов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развитию СПО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2530"/>
            <a:ext cx="892899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9692" y="-2530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Задачи на ближайшую перспективу: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28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685"/>
            <a:ext cx="8229600" cy="735806"/>
          </a:xfrm>
        </p:spPr>
        <p:txBody>
          <a:bodyPr/>
          <a:lstStyle/>
          <a:p>
            <a:pPr eaLnBrk="1" hangingPunct="1"/>
            <a:r>
              <a:rPr lang="ru-RU" alt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altLang="ru-RU" sz="54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29928"/>
            <a:ext cx="8229600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http://kulinar66.ru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«Консультативный совет»</a:t>
            </a:r>
          </a:p>
          <a:p>
            <a:pPr eaLnBrk="1" hangingPunct="1">
              <a:buFontTx/>
              <a:buNone/>
            </a:pPr>
            <a:endParaRPr lang="ru-RU" altLang="ru-RU" sz="1600" dirty="0"/>
          </a:p>
          <a:p>
            <a:pPr eaLnBrk="1" hangingPunct="1">
              <a:buFontTx/>
              <a:buNone/>
            </a:pPr>
            <a:endParaRPr lang="ru-RU" altLang="ru-RU" sz="1600" dirty="0" smtClean="0"/>
          </a:p>
          <a:p>
            <a:pPr eaLnBrk="1" hangingPunct="1">
              <a:buFontTx/>
              <a:buNone/>
            </a:pPr>
            <a:endParaRPr lang="ru-RU" altLang="ru-RU" sz="1600" dirty="0"/>
          </a:p>
          <a:p>
            <a:pPr eaLnBrk="1" hangingPunct="1">
              <a:buFontTx/>
              <a:buNone/>
            </a:pPr>
            <a:endParaRPr lang="ru-RU" altLang="ru-RU" sz="1600" dirty="0" smtClean="0"/>
          </a:p>
          <a:p>
            <a:pPr eaLnBrk="1" hangingPunct="1">
              <a:buFontTx/>
              <a:buNone/>
            </a:pPr>
            <a:endParaRPr lang="ru-RU" altLang="ru-RU" sz="1600" dirty="0"/>
          </a:p>
          <a:p>
            <a:pPr eaLnBrk="1" hangingPunct="1">
              <a:buFontTx/>
              <a:buNone/>
            </a:pPr>
            <a:endParaRPr lang="ru-RU" altLang="ru-RU" sz="1600" dirty="0" smtClean="0"/>
          </a:p>
          <a:p>
            <a:pPr eaLnBrk="1" hangingPunct="1">
              <a:buFontTx/>
              <a:buNone/>
            </a:pPr>
            <a:endParaRPr lang="ru-RU" altLang="ru-RU" sz="1600" dirty="0"/>
          </a:p>
          <a:p>
            <a:pPr eaLnBrk="1" hangingPunct="1">
              <a:buFontTx/>
              <a:buNone/>
            </a:pPr>
            <a:endParaRPr lang="ru-RU" altLang="ru-RU" sz="1600" dirty="0" smtClean="0"/>
          </a:p>
          <a:p>
            <a:pPr marL="0" indent="0" algn="ctr" eaLnBrk="1" hangingPunct="1">
              <a:buFontTx/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44" name="Picture 4" descr="Екб_07_панорама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2462"/>
            <a:ext cx="6768752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192.168.90.2\doc2\-Воспитательная работа\Дизайнерско-конструкторская группа\Марат\Презентация\Презентация Консультативный со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1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8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989</Words>
  <Application>Microsoft Office PowerPoint</Application>
  <PresentationFormat>Экран (16:9)</PresentationFormat>
  <Paragraphs>116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работе Консультативного совета  при Министерстве общего и профессионального образования Свердловской области,  задачи на новый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Computer</cp:lastModifiedBy>
  <cp:revision>219</cp:revision>
  <cp:lastPrinted>2018-08-09T08:01:13Z</cp:lastPrinted>
  <dcterms:created xsi:type="dcterms:W3CDTF">2018-03-20T12:36:57Z</dcterms:created>
  <dcterms:modified xsi:type="dcterms:W3CDTF">2018-08-16T09:06:38Z</dcterms:modified>
</cp:coreProperties>
</file>