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4" r:id="rId9"/>
    <p:sldId id="262" r:id="rId10"/>
    <p:sldId id="266" r:id="rId11"/>
    <p:sldId id="263" r:id="rId12"/>
    <p:sldId id="265" r:id="rId13"/>
    <p:sldId id="267" r:id="rId14"/>
    <p:sldId id="269" r:id="rId15"/>
    <p:sldId id="268" r:id="rId16"/>
    <p:sldId id="270" r:id="rId17"/>
    <p:sldId id="271" r:id="rId18"/>
    <p:sldId id="272" r:id="rId19"/>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FF3399"/>
    <a:srgbClr val="F1F109"/>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617" autoAdjust="0"/>
  </p:normalViewPr>
  <p:slideViewPr>
    <p:cSldViewPr>
      <p:cViewPr>
        <p:scale>
          <a:sx n="100" d="100"/>
          <a:sy n="100" d="100"/>
        </p:scale>
        <p:origin x="-1116" y="138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C545B6E-2C96-4B92-8DF8-509F470BDBD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18C28-D1DF-4130-8F1C-72EB5EFB516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1718C28-D1DF-4130-8F1C-72EB5EFB51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C545B6E-2C96-4B92-8DF8-509F470BDBD8}" type="datetimeFigureOut">
              <a:rPr lang="ru-RU" smtClean="0"/>
              <a:pPr/>
              <a:t>09.10.2019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1718C28-D1DF-4130-8F1C-72EB5EFB51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1546" y="2214546"/>
            <a:ext cx="485778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ГАЗЕТА </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«КУЛИНАР» </a:t>
            </a:r>
          </a:p>
        </p:txBody>
      </p:sp>
      <p:sp>
        <p:nvSpPr>
          <p:cNvPr id="7" name="TextBox 6"/>
          <p:cNvSpPr txBox="1"/>
          <p:nvPr/>
        </p:nvSpPr>
        <p:spPr>
          <a:xfrm>
            <a:off x="2196695" y="841035"/>
            <a:ext cx="3321867" cy="646331"/>
          </a:xfrm>
          <a:prstGeom prst="rect">
            <a:avLst/>
          </a:prstGeom>
          <a:noFill/>
        </p:spPr>
        <p:txBody>
          <a:bodyPr wrap="square" rtlCol="0">
            <a:spAutoFit/>
          </a:bodyPr>
          <a:lstStyle/>
          <a:p>
            <a:r>
              <a:rPr lang="ru-RU" i="1" dirty="0">
                <a:solidFill>
                  <a:schemeClr val="bg1"/>
                </a:solidFill>
              </a:rPr>
              <a:t>Читай больше, знай  больше, живи ярче! </a:t>
            </a:r>
            <a:endParaRPr lang="ru-RU"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0" y="1"/>
            <a:ext cx="1857364" cy="1952603"/>
          </a:xfrm>
          <a:prstGeom prst="rect">
            <a:avLst/>
          </a:prstGeom>
          <a:noFill/>
          <a:ln w="9525">
            <a:noFill/>
            <a:miter lim="800000"/>
            <a:headEnd/>
            <a:tailEnd/>
          </a:ln>
          <a:effectLst/>
        </p:spPr>
      </p:pic>
      <p:pic>
        <p:nvPicPr>
          <p:cNvPr id="10" name="Рисунок 9" descr="shkola-povarov-22.jpg"/>
          <p:cNvPicPr>
            <a:picLocks noChangeAspect="1"/>
          </p:cNvPicPr>
          <p:nvPr/>
        </p:nvPicPr>
        <p:blipFill>
          <a:blip r:embed="rId3" cstate="print"/>
          <a:stretch>
            <a:fillRect/>
          </a:stretch>
        </p:blipFill>
        <p:spPr>
          <a:xfrm>
            <a:off x="-24" y="5771803"/>
            <a:ext cx="3143272" cy="3372229"/>
          </a:xfrm>
          <a:prstGeom prst="rect">
            <a:avLst/>
          </a:prstGeom>
        </p:spPr>
      </p:pic>
      <p:sp>
        <p:nvSpPr>
          <p:cNvPr id="11" name="TextBox 10"/>
          <p:cNvSpPr txBox="1"/>
          <p:nvPr/>
        </p:nvSpPr>
        <p:spPr>
          <a:xfrm>
            <a:off x="3357562" y="6643702"/>
            <a:ext cx="3321867" cy="2031325"/>
          </a:xfrm>
          <a:prstGeom prst="rect">
            <a:avLst/>
          </a:prstGeom>
          <a:noFill/>
        </p:spPr>
        <p:txBody>
          <a:bodyPr wrap="square" rtlCol="0">
            <a:spAutoFit/>
          </a:bodyPr>
          <a:lstStyle/>
          <a:p>
            <a:pPr>
              <a:lnSpc>
                <a:spcPct val="150000"/>
              </a:lnSpc>
            </a:pPr>
            <a:r>
              <a:rPr lang="ru-RU" b="1" dirty="0">
                <a:solidFill>
                  <a:srgbClr val="FFFF00"/>
                </a:solidFill>
              </a:rPr>
              <a:t>г. Екатеринбург, ул. Мамина–Сибиряка-16.</a:t>
            </a:r>
          </a:p>
          <a:p>
            <a:pPr>
              <a:lnSpc>
                <a:spcPct val="150000"/>
              </a:lnSpc>
            </a:pPr>
            <a:r>
              <a:rPr lang="ru-RU" b="1" dirty="0">
                <a:solidFill>
                  <a:srgbClr val="FFFF00"/>
                </a:solidFill>
              </a:rPr>
              <a:t>Тел. (343)367-26-62 </a:t>
            </a:r>
          </a:p>
          <a:p>
            <a:pPr>
              <a:lnSpc>
                <a:spcPct val="150000"/>
              </a:lnSpc>
            </a:pPr>
            <a:r>
              <a:rPr lang="ru-RU" b="1" dirty="0">
                <a:solidFill>
                  <a:srgbClr val="FFFF00"/>
                </a:solidFill>
              </a:rPr>
              <a:t>www.kulinar66.ru</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24BE14-38F4-4536-8C26-88A89FF5A83E}"/>
              </a:ext>
            </a:extLst>
          </p:cNvPr>
          <p:cNvSpPr txBox="1"/>
          <p:nvPr/>
        </p:nvSpPr>
        <p:spPr>
          <a:xfrm>
            <a:off x="357166" y="500034"/>
            <a:ext cx="6285191" cy="8358246"/>
          </a:xfrm>
          <a:prstGeom prst="rect">
            <a:avLst/>
          </a:prstGeom>
          <a:noFill/>
        </p:spPr>
        <p:txBody>
          <a:bodyPr wrap="square" numCol="2" spcCol="180000" rtlCol="0">
            <a:spAutoFit/>
          </a:bodyPr>
          <a:lstStyle/>
          <a:p>
            <a:pPr algn="just">
              <a:lnSpc>
                <a:spcPct val="150000"/>
              </a:lnSpc>
            </a:pPr>
            <a:r>
              <a:rPr lang="ru-RU" sz="1200" dirty="0" err="1">
                <a:latin typeface="Times New Roman" panose="02020603050405020304" pitchFamily="18" charset="0"/>
                <a:cs typeface="Times New Roman" panose="02020603050405020304" pitchFamily="18" charset="0"/>
              </a:rPr>
              <a:t>Абилимпикс</a:t>
            </a:r>
            <a:r>
              <a:rPr lang="ru-RU" sz="1200" dirty="0">
                <a:latin typeface="Times New Roman" panose="02020603050405020304" pitchFamily="18" charset="0"/>
                <a:cs typeface="Times New Roman" panose="02020603050405020304" pitchFamily="18" charset="0"/>
              </a:rPr>
              <a:t> является одним из проектов: «</a:t>
            </a:r>
            <a:r>
              <a:rPr lang="ru-RU" sz="1200" i="1" dirty="0">
                <a:latin typeface="Times New Roman" panose="02020603050405020304" pitchFamily="18" charset="0"/>
                <a:cs typeface="Times New Roman" panose="02020603050405020304" pitchFamily="18" charset="0"/>
              </a:rPr>
              <a:t>Россия—страна</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возможностей»</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Данная фраза прочно </a:t>
            </a:r>
            <a:r>
              <a:rPr lang="ru-RU" sz="1200" dirty="0">
                <a:latin typeface="Times New Roman" panose="02020603050405020304" pitchFamily="18" charset="0"/>
                <a:cs typeface="Times New Roman" panose="02020603050405020304" pitchFamily="18" charset="0"/>
              </a:rPr>
              <a:t>вошло в нашу жизнь и обиход. Сегодня каждый студент знает, что слово «</a:t>
            </a:r>
            <a:r>
              <a:rPr lang="ru-RU" sz="1200" dirty="0" err="1">
                <a:latin typeface="Times New Roman" panose="02020603050405020304" pitchFamily="18" charset="0"/>
                <a:cs typeface="Times New Roman" panose="02020603050405020304" pitchFamily="18" charset="0"/>
              </a:rPr>
              <a:t>Абилимпикс</a:t>
            </a:r>
            <a:r>
              <a:rPr lang="ru-RU" sz="1200" dirty="0">
                <a:latin typeface="Times New Roman" panose="02020603050405020304" pitchFamily="18" charset="0"/>
                <a:cs typeface="Times New Roman" panose="02020603050405020304" pitchFamily="18" charset="0"/>
              </a:rPr>
              <a:t>» заимствовано из английского языка: «</a:t>
            </a:r>
            <a:r>
              <a:rPr lang="en-US" sz="1200" dirty="0">
                <a:latin typeface="Times New Roman" panose="02020603050405020304" pitchFamily="18" charset="0"/>
                <a:cs typeface="Times New Roman" panose="02020603050405020304" pitchFamily="18" charset="0"/>
              </a:rPr>
              <a:t>Olympics of </a:t>
            </a:r>
            <a:r>
              <a:rPr lang="en-US" sz="1200" dirty="0" err="1">
                <a:latin typeface="Times New Roman" panose="02020603050405020304" pitchFamily="18" charset="0"/>
                <a:cs typeface="Times New Roman" panose="02020603050405020304" pitchFamily="18" charset="0"/>
              </a:rPr>
              <a:t>Abilitles</a:t>
            </a:r>
            <a:r>
              <a:rPr lang="ru-RU" sz="1200" dirty="0">
                <a:latin typeface="Times New Roman" panose="02020603050405020304" pitchFamily="18" charset="0"/>
                <a:cs typeface="Times New Roman" panose="02020603050405020304" pitchFamily="18" charset="0"/>
              </a:rPr>
              <a:t>»- и обозначает: «Олимпиада возможностей». «</a:t>
            </a:r>
            <a:r>
              <a:rPr lang="ru-RU" sz="1200" dirty="0" err="1">
                <a:latin typeface="Times New Roman" panose="02020603050405020304" pitchFamily="18" charset="0"/>
                <a:cs typeface="Times New Roman" panose="02020603050405020304" pitchFamily="18" charset="0"/>
              </a:rPr>
              <a:t>Абилимпикс</a:t>
            </a:r>
            <a:r>
              <a:rPr lang="ru-RU" sz="1200" dirty="0">
                <a:latin typeface="Times New Roman" panose="02020603050405020304" pitchFamily="18" charset="0"/>
                <a:cs typeface="Times New Roman" panose="02020603050405020304" pitchFamily="18" charset="0"/>
              </a:rPr>
              <a:t>» – это не просто олимпиада, это соревнование по профессиональному мастерству среди</a:t>
            </a: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инвалидов</a:t>
            </a:r>
            <a:r>
              <a:rPr lang="ru-RU" sz="1200" dirty="0">
                <a:latin typeface="Times New Roman" panose="02020603050405020304" pitchFamily="18" charset="0"/>
                <a:cs typeface="Times New Roman" panose="02020603050405020304" pitchFamily="18" charset="0"/>
              </a:rPr>
              <a:t>, направленное на развитие социальной поддержки людей с ограниченными возможностями. </a:t>
            </a:r>
          </a:p>
          <a:p>
            <a:pPr algn="just">
              <a:lnSpc>
                <a:spcPct val="150000"/>
              </a:lnSpc>
            </a:pPr>
            <a:r>
              <a:rPr lang="ru-RU" sz="1200" dirty="0">
                <a:latin typeface="Times New Roman" panose="02020603050405020304" pitchFamily="18" charset="0"/>
                <a:cs typeface="Times New Roman" panose="02020603050405020304" pitchFamily="18" charset="0"/>
              </a:rPr>
              <a:t>Так, 11.09.2019, 12.09. 2019. в стенах техникума «Кулинар» прошел V Областной чемпионат «Абилимпикс-2019». В компетенции «Поварское дело» состязались 6 участников конкурса. Студентка техникума «Кулинар» </a:t>
            </a:r>
            <a:r>
              <a:rPr lang="ru-RU" sz="1200" dirty="0" err="1">
                <a:latin typeface="Times New Roman" panose="02020603050405020304" pitchFamily="18" charset="0"/>
                <a:cs typeface="Times New Roman" panose="02020603050405020304" pitchFamily="18" charset="0"/>
              </a:rPr>
              <a:t>Бутченко</a:t>
            </a:r>
            <a:r>
              <a:rPr lang="ru-RU" sz="1200" dirty="0">
                <a:latin typeface="Times New Roman" panose="02020603050405020304" pitchFamily="18" charset="0"/>
                <a:cs typeface="Times New Roman" panose="02020603050405020304" pitchFamily="18" charset="0"/>
              </a:rPr>
              <a:t> Полина заняла 1 место. Подготовили призера </a:t>
            </a:r>
            <a:r>
              <a:rPr lang="ru-RU" sz="1200" dirty="0" err="1">
                <a:latin typeface="Times New Roman" panose="02020603050405020304" pitchFamily="18" charset="0"/>
                <a:cs typeface="Times New Roman" panose="02020603050405020304" pitchFamily="18" charset="0"/>
              </a:rPr>
              <a:t>Шаманаева</a:t>
            </a:r>
            <a:r>
              <a:rPr lang="ru-RU" sz="1200" dirty="0">
                <a:latin typeface="Times New Roman" panose="02020603050405020304" pitchFamily="18" charset="0"/>
                <a:cs typeface="Times New Roman" panose="02020603050405020304" pitchFamily="18" charset="0"/>
              </a:rPr>
              <a:t> Е.Ю., мастер производственного обучения, Вахрушева А.А., </a:t>
            </a:r>
            <a:r>
              <a:rPr lang="ru-RU" sz="1200" dirty="0" smtClean="0">
                <a:latin typeface="Times New Roman" panose="02020603050405020304" pitchFamily="18" charset="0"/>
                <a:cs typeface="Times New Roman" panose="02020603050405020304" pitchFamily="18" charset="0"/>
              </a:rPr>
              <a:t>зав</a:t>
            </a:r>
            <a:r>
              <a:rPr lang="ru-RU" sz="1200" dirty="0">
                <a:latin typeface="Times New Roman" panose="02020603050405020304" pitchFamily="18" charset="0"/>
                <a:cs typeface="Times New Roman" panose="02020603050405020304" pitchFamily="18" charset="0"/>
              </a:rPr>
              <a:t>. отделением МЦКПК. </a:t>
            </a:r>
          </a:p>
          <a:p>
            <a:pPr algn="just">
              <a:lnSpc>
                <a:spcPct val="150000"/>
              </a:lnSpc>
            </a:pPr>
            <a:r>
              <a:rPr lang="ru-RU" sz="1200" dirty="0">
                <a:latin typeface="Times New Roman" panose="02020603050405020304" pitchFamily="18" charset="0"/>
                <a:cs typeface="Times New Roman" panose="02020603050405020304" pitchFamily="18" charset="0"/>
              </a:rPr>
              <a:t>Поздравляем с большой победой участников конкурса!!!</a:t>
            </a:r>
          </a:p>
          <a:p>
            <a:pPr algn="just">
              <a:lnSpc>
                <a:spcPct val="150000"/>
              </a:lnSpc>
            </a:pPr>
            <a:r>
              <a:rPr lang="ru-RU" sz="1200" dirty="0" smtClean="0">
                <a:latin typeface="Times New Roman" panose="02020603050405020304" pitchFamily="18" charset="0"/>
                <a:cs typeface="Times New Roman" panose="02020603050405020304" pitchFamily="18" charset="0"/>
              </a:rPr>
              <a:t>В рамках чемпионата прошла </a:t>
            </a:r>
            <a:r>
              <a:rPr lang="ru-RU" sz="1200" dirty="0" err="1" smtClean="0">
                <a:latin typeface="Times New Roman" panose="02020603050405020304" pitchFamily="18" charset="0"/>
                <a:cs typeface="Times New Roman" panose="02020603050405020304" pitchFamily="18" charset="0"/>
              </a:rPr>
              <a:t>профориентационная</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работа </a:t>
            </a:r>
            <a:r>
              <a:rPr lang="ru-RU" sz="1200" dirty="0" smtClean="0">
                <a:latin typeface="Times New Roman" panose="02020603050405020304" pitchFamily="18" charset="0"/>
                <a:cs typeface="Times New Roman" panose="02020603050405020304" pitchFamily="18" charset="0"/>
              </a:rPr>
              <a:t>среди школьников </a:t>
            </a:r>
            <a:r>
              <a:rPr lang="ru-RU" sz="1200" dirty="0">
                <a:latin typeface="Times New Roman" panose="02020603050405020304" pitchFamily="18" charset="0"/>
                <a:cs typeface="Times New Roman" panose="02020603050405020304" pitchFamily="18" charset="0"/>
              </a:rPr>
              <a:t>города, которой руководили </a:t>
            </a:r>
            <a:r>
              <a:rPr lang="ru-RU" sz="1200" dirty="0" smtClean="0">
                <a:latin typeface="Times New Roman" panose="02020603050405020304" pitchFamily="18" charset="0"/>
                <a:cs typeface="Times New Roman" panose="02020603050405020304" pitchFamily="18" charset="0"/>
              </a:rPr>
              <a:t>Горбунова Ю.А</a:t>
            </a:r>
            <a:r>
              <a:rPr lang="ru-RU" sz="1200" dirty="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АнаньинаО.Е</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Нигаматьянова</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Г.Д. Преподаватели провели интересные Мастер-классы, которые заинтересовали подростков, многие выразили желание учиться в техникуме. </a:t>
            </a:r>
          </a:p>
          <a:p>
            <a:pPr algn="just">
              <a:lnSpc>
                <a:spcPct val="150000"/>
              </a:lnSpc>
            </a:pPr>
            <a:r>
              <a:rPr lang="ru-RU" sz="1200" dirty="0">
                <a:latin typeface="Times New Roman" panose="02020603050405020304" pitchFamily="18" charset="0"/>
                <a:cs typeface="Times New Roman" panose="02020603050405020304" pitchFamily="18" charset="0"/>
              </a:rPr>
              <a:t>В заключение педагог </a:t>
            </a:r>
            <a:r>
              <a:rPr lang="ru-RU" sz="1200" dirty="0" smtClean="0">
                <a:latin typeface="Times New Roman" panose="02020603050405020304" pitchFamily="18" charset="0"/>
                <a:cs typeface="Times New Roman" panose="02020603050405020304" pitchFamily="18" charset="0"/>
              </a:rPr>
              <a:t>дополнительного</a:t>
            </a:r>
          </a:p>
          <a:p>
            <a:pPr algn="just">
              <a:lnSpc>
                <a:spcPct val="150000"/>
              </a:lnSpc>
            </a:pPr>
            <a:r>
              <a:rPr lang="ru-RU" sz="1200" dirty="0" smtClean="0">
                <a:latin typeface="Times New Roman" panose="02020603050405020304" pitchFamily="18" charset="0"/>
                <a:cs typeface="Times New Roman" panose="02020603050405020304" pitchFamily="18" charset="0"/>
              </a:rPr>
              <a:t>образования </a:t>
            </a:r>
            <a:r>
              <a:rPr lang="ru-RU" sz="1200" dirty="0" err="1">
                <a:latin typeface="Times New Roman" panose="02020603050405020304" pitchFamily="18" charset="0"/>
                <a:cs typeface="Times New Roman" panose="02020603050405020304" pitchFamily="18" charset="0"/>
              </a:rPr>
              <a:t>Злобинский</a:t>
            </a:r>
            <a:r>
              <a:rPr lang="ru-RU" sz="1200" dirty="0">
                <a:latin typeface="Times New Roman" panose="02020603050405020304" pitchFamily="18" charset="0"/>
                <a:cs typeface="Times New Roman" panose="02020603050405020304" pitchFamily="18" charset="0"/>
              </a:rPr>
              <a:t> В.А.провел экскурсию по Музею техникума</a:t>
            </a:r>
            <a:r>
              <a:rPr lang="ru-RU" sz="1200" dirty="0">
                <a:solidFill>
                  <a:schemeClr val="bg1"/>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C043F287-32C7-4B75-98DE-EE84D0C5C67C}"/>
              </a:ext>
            </a:extLst>
          </p:cNvPr>
          <p:cNvSpPr txBox="1"/>
          <p:nvPr/>
        </p:nvSpPr>
        <p:spPr>
          <a:xfrm>
            <a:off x="1500174" y="142844"/>
            <a:ext cx="4056933" cy="369332"/>
          </a:xfrm>
          <a:prstGeom prst="rect">
            <a:avLst/>
          </a:prstGeom>
          <a:noFill/>
        </p:spPr>
        <p:txBody>
          <a:bodyPr wrap="square" rtlCol="0">
            <a:spAutoFit/>
          </a:bodyPr>
          <a:lstStyle/>
          <a:p>
            <a:r>
              <a:rPr lang="ru-RU" b="1" dirty="0" err="1">
                <a:latin typeface="Times New Roman" pitchFamily="18" charset="0"/>
                <a:cs typeface="Times New Roman" pitchFamily="18" charset="0"/>
              </a:rPr>
              <a:t>Абилимпикс</a:t>
            </a:r>
            <a:r>
              <a:rPr lang="ru-RU" b="1" dirty="0">
                <a:latin typeface="Times New Roman" pitchFamily="18" charset="0"/>
                <a:cs typeface="Times New Roman" pitchFamily="18" charset="0"/>
              </a:rPr>
              <a:t>: больше, чем надежда </a:t>
            </a:r>
            <a:endParaRPr lang="ru-RU" dirty="0">
              <a:latin typeface="Times New Roman" pitchFamily="18" charset="0"/>
              <a:cs typeface="Times New Roman" pitchFamily="18" charset="0"/>
            </a:endParaRPr>
          </a:p>
        </p:txBody>
      </p:sp>
      <p:pic>
        <p:nvPicPr>
          <p:cNvPr id="7" name="Рисунок 6" descr="Изображение выглядит как человек, группа, внутренний, стоит&#10;&#10;Автоматически созданное описание">
            <a:extLst>
              <a:ext uri="{FF2B5EF4-FFF2-40B4-BE49-F238E27FC236}">
                <a16:creationId xmlns:a16="http://schemas.microsoft.com/office/drawing/2014/main" xmlns="" id="{56BC8240-13DD-486B-9603-41755C9A0D1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0042" y="3071802"/>
            <a:ext cx="3000396" cy="3419872"/>
          </a:xfrm>
          <a:prstGeom prst="rect">
            <a:avLst/>
          </a:prstGeom>
        </p:spPr>
      </p:pic>
      <p:pic>
        <p:nvPicPr>
          <p:cNvPr id="9" name="Рисунок 8" descr="Изображение выглядит как пол, внутренний, потолок, стоит&#10;&#10;Автоматически созданное описание">
            <a:extLst>
              <a:ext uri="{FF2B5EF4-FFF2-40B4-BE49-F238E27FC236}">
                <a16:creationId xmlns:a16="http://schemas.microsoft.com/office/drawing/2014/main" xmlns="" id="{A92BDA49-A281-40EF-9795-584FD0C801B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876" y="5286380"/>
            <a:ext cx="3143272" cy="2643206"/>
          </a:xfrm>
          <a:prstGeom prst="rect">
            <a:avLst/>
          </a:prstGeom>
        </p:spPr>
      </p:pic>
    </p:spTree>
    <p:extLst>
      <p:ext uri="{BB962C8B-B14F-4D97-AF65-F5344CB8AC3E}">
        <p14:creationId xmlns="" xmlns:p14="http://schemas.microsoft.com/office/powerpoint/2010/main" val="256898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918247-EA7B-4065-82F0-9ADBB5B441DF}"/>
              </a:ext>
            </a:extLst>
          </p:cNvPr>
          <p:cNvSpPr txBox="1"/>
          <p:nvPr/>
        </p:nvSpPr>
        <p:spPr>
          <a:xfrm>
            <a:off x="1928802" y="0"/>
            <a:ext cx="3617024" cy="369332"/>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Всероссийское сочинение. </a:t>
            </a:r>
          </a:p>
        </p:txBody>
      </p:sp>
      <p:sp>
        <p:nvSpPr>
          <p:cNvPr id="4" name="TextBox 3">
            <a:extLst>
              <a:ext uri="{FF2B5EF4-FFF2-40B4-BE49-F238E27FC236}">
                <a16:creationId xmlns:a16="http://schemas.microsoft.com/office/drawing/2014/main" xmlns="" id="{4A3D0CA7-A20F-4C56-97B9-A0DCCB9673F0}"/>
              </a:ext>
            </a:extLst>
          </p:cNvPr>
          <p:cNvSpPr txBox="1"/>
          <p:nvPr/>
        </p:nvSpPr>
        <p:spPr>
          <a:xfrm>
            <a:off x="285728" y="214282"/>
            <a:ext cx="6572272" cy="738664"/>
          </a:xfrm>
          <a:prstGeom prst="rect">
            <a:avLst/>
          </a:prstGeom>
          <a:noFill/>
        </p:spPr>
        <p:txBody>
          <a:bodyPr wrap="square" numCol="1" rtlCol="0">
            <a:spAutoFit/>
          </a:bodyPr>
          <a:lstStyle/>
          <a:p>
            <a:pPr>
              <a:lnSpc>
                <a:spcPct val="150000"/>
              </a:lnSpc>
            </a:pPr>
            <a:r>
              <a:rPr lang="ru-RU" sz="1400" b="1" dirty="0"/>
              <a:t>«</a:t>
            </a:r>
            <a:r>
              <a:rPr lang="ru-RU" sz="1400" b="1" dirty="0">
                <a:latin typeface="Times New Roman" pitchFamily="18" charset="0"/>
                <a:cs typeface="Times New Roman" pitchFamily="18" charset="0"/>
              </a:rPr>
              <a:t>Детство - огромный край, откуда приходит каждый</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А. де </a:t>
            </a:r>
            <a:r>
              <a:rPr lang="ru-RU" sz="1400" b="1" dirty="0" smtClean="0">
                <a:latin typeface="Times New Roman" pitchFamily="18" charset="0"/>
                <a:cs typeface="Times New Roman" pitchFamily="18" charset="0"/>
              </a:rPr>
              <a:t>Сент-Экзюпери)   </a:t>
            </a:r>
          </a:p>
          <a:p>
            <a:pPr>
              <a:lnSpc>
                <a:spcPct val="150000"/>
              </a:lnSpc>
            </a:pPr>
            <a:r>
              <a:rPr lang="ru-RU" sz="1400" b="1" dirty="0" smtClean="0">
                <a:latin typeface="Times New Roman" pitchFamily="18" charset="0"/>
                <a:cs typeface="Times New Roman" pitchFamily="18" charset="0"/>
              </a:rPr>
              <a:t>  Брюханова </a:t>
            </a:r>
            <a:r>
              <a:rPr lang="ru-RU" sz="1400" b="1" dirty="0">
                <a:latin typeface="Times New Roman" pitchFamily="18" charset="0"/>
                <a:cs typeface="Times New Roman" pitchFamily="18" charset="0"/>
              </a:rPr>
              <a:t>Екатерина гр. ПК </a:t>
            </a:r>
            <a:r>
              <a:rPr lang="ru-RU" sz="1400" b="1" dirty="0" smtClean="0">
                <a:latin typeface="Times New Roman" pitchFamily="18" charset="0"/>
                <a:cs typeface="Times New Roman" pitchFamily="18" charset="0"/>
              </a:rPr>
              <a:t>203</a:t>
            </a:r>
            <a:endParaRPr lang="ru-RU" sz="1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D4577D27-2978-4B3E-90B7-3A98CDC24140}"/>
              </a:ext>
            </a:extLst>
          </p:cNvPr>
          <p:cNvSpPr txBox="1"/>
          <p:nvPr/>
        </p:nvSpPr>
        <p:spPr>
          <a:xfrm>
            <a:off x="350658" y="857225"/>
            <a:ext cx="6372707" cy="8679299"/>
          </a:xfrm>
          <a:prstGeom prst="rect">
            <a:avLst/>
          </a:prstGeom>
          <a:noFill/>
        </p:spPr>
        <p:txBody>
          <a:bodyPr wrap="square" numCol="2" spcCol="180000" rtlCol="0">
            <a:spAutoFit/>
          </a:bodyPr>
          <a:lstStyle/>
          <a:p>
            <a:pPr algn="just">
              <a:lnSpc>
                <a:spcPct val="150000"/>
              </a:lnSpc>
            </a:pPr>
            <a:r>
              <a:rPr lang="ru-RU" sz="1200" dirty="0">
                <a:latin typeface="Times New Roman" panose="02020603050405020304" pitchFamily="18" charset="0"/>
                <a:cs typeface="Times New Roman" panose="02020603050405020304" pitchFamily="18" charset="0"/>
              </a:rPr>
              <a:t>Детство навсегда останется в моей памяти, как самое лучшее воспоминание моей жизни, с радостями, поддержкой, любовью родителей. К мыслям о детстве хочется обращаться еще и еще раз. Прежде всего, детство связывается у меня с тем, что были добрые, отзывчивые отношения в семье. Родители бережно вводили меня в большой и интересный мир через чтение прекрасных книг. К. Паустовский и М. Пришвин прочно вошли в мою маленькую жизнь, они рисовали удивительно трогательные картины природы и животного мира. Оба писателя «открывали в природе прекрасные стороны человеческой души». К. Паустовский и М. Пришвин писали о природе просто и естественно, они общались с окружающим миром и с природой удивительно трогательно, учили меня и других читателей уважительно относиться к ней, питать сочувствие </a:t>
            </a:r>
            <a:r>
              <a:rPr lang="ru-RU" sz="1200" dirty="0" smtClean="0">
                <a:latin typeface="Times New Roman" panose="02020603050405020304" pitchFamily="18" charset="0"/>
                <a:cs typeface="Times New Roman" panose="02020603050405020304" pitchFamily="18" charset="0"/>
              </a:rPr>
              <a:t>к природе. </a:t>
            </a:r>
            <a:r>
              <a:rPr lang="ru-RU" sz="1200" dirty="0">
                <a:latin typeface="Times New Roman" panose="02020603050405020304" pitchFamily="18" charset="0"/>
                <a:cs typeface="Times New Roman" panose="02020603050405020304" pitchFamily="18" charset="0"/>
              </a:rPr>
              <a:t>При чтении в моем воображении рождались добрые образы, например, как деревья разговаривают друг с другом «Разговор деревьев» (М. Пришвин), как необыкновенно вкусен хлеб, принесенный из леса, «Лисичкин хлеб» (М. Пришвин), как </a:t>
            </a:r>
            <a:r>
              <a:rPr lang="ru-RU" sz="1200" dirty="0" smtClean="0">
                <a:latin typeface="Times New Roman" panose="02020603050405020304" pitchFamily="18" charset="0"/>
                <a:cs typeface="Times New Roman" panose="02020603050405020304" pitchFamily="18" charset="0"/>
              </a:rPr>
              <a:t>прекрасна  </a:t>
            </a:r>
            <a:r>
              <a:rPr lang="ru-RU" sz="1200" dirty="0">
                <a:latin typeface="Times New Roman" panose="02020603050405020304" pitchFamily="18" charset="0"/>
                <a:cs typeface="Times New Roman" panose="02020603050405020304" pitchFamily="18" charset="0"/>
              </a:rPr>
              <a:t>утренняя </a:t>
            </a:r>
            <a:r>
              <a:rPr lang="ru-RU" sz="1200" dirty="0" smtClean="0">
                <a:latin typeface="Times New Roman" panose="02020603050405020304" pitchFamily="18" charset="0"/>
                <a:cs typeface="Times New Roman" panose="02020603050405020304" pitchFamily="18" charset="0"/>
              </a:rPr>
              <a:t>   рыбалка   на     язей   «Во  </a:t>
            </a:r>
            <a:r>
              <a:rPr lang="ru-RU" sz="1200" dirty="0">
                <a:latin typeface="Times New Roman" panose="02020603050405020304" pitchFamily="18" charset="0"/>
                <a:cs typeface="Times New Roman" panose="02020603050405020304" pitchFamily="18" charset="0"/>
              </a:rPr>
              <a:t>глубине </a:t>
            </a:r>
            <a:r>
              <a:rPr lang="ru-RU" sz="1200" dirty="0" smtClean="0">
                <a:latin typeface="Times New Roman" panose="02020603050405020304" pitchFamily="18" charset="0"/>
                <a:cs typeface="Times New Roman" panose="02020603050405020304" pitchFamily="18" charset="0"/>
              </a:rPr>
              <a:t>    России»  </a:t>
            </a:r>
          </a:p>
          <a:p>
            <a:pPr algn="just">
              <a:lnSpc>
                <a:spcPct val="150000"/>
              </a:lnSpc>
            </a:pPr>
            <a:r>
              <a:rPr lang="ru-RU" sz="1200" dirty="0" smtClean="0">
                <a:latin typeface="Times New Roman" panose="02020603050405020304" pitchFamily="18" charset="0"/>
                <a:cs typeface="Times New Roman" panose="02020603050405020304" pitchFamily="18" charset="0"/>
              </a:rPr>
              <a:t>(К. Паустовский). Какое сочувствие вызывал 						     в </a:t>
            </a:r>
            <a:r>
              <a:rPr lang="ru-RU" sz="1200" dirty="0">
                <a:latin typeface="Times New Roman" panose="02020603050405020304" pitchFamily="18" charset="0"/>
                <a:cs typeface="Times New Roman" panose="02020603050405020304" pitchFamily="18" charset="0"/>
              </a:rPr>
              <a:t>маленьком </a:t>
            </a:r>
            <a:r>
              <a:rPr lang="ru-RU" sz="1200" dirty="0" smtClean="0">
                <a:latin typeface="Times New Roman" panose="02020603050405020304" pitchFamily="18" charset="0"/>
                <a:cs typeface="Times New Roman" panose="02020603050405020304" pitchFamily="18" charset="0"/>
              </a:rPr>
              <a:t>сердце </a:t>
            </a:r>
            <a:r>
              <a:rPr lang="ru-RU" sz="1200" dirty="0">
                <a:latin typeface="Times New Roman" panose="02020603050405020304" pitchFamily="18" charset="0"/>
                <a:cs typeface="Times New Roman" panose="02020603050405020304" pitchFamily="18" charset="0"/>
              </a:rPr>
              <a:t>барсук со своим обожженным носом, которому так хотелось попробовать жареной картошки «Барсучий нос» (К. Паустовский). В нашем доме было много книг, которые стояли в книжном шкафу и на этажерке. Их всегда можно было взять, подтянувшись на цыпочках, и просто полистать, посмотреть картинки. Даже подвижные игры во дворе были непременно связаны с героями произведений русских писателей. Как самозабвенно мы, дети, в песочнице или на крылечке подъезда кричали присказку из произведения В.П.Катаева «</a:t>
            </a:r>
            <a:r>
              <a:rPr lang="ru-RU" sz="1200" dirty="0" err="1">
                <a:latin typeface="Times New Roman" panose="02020603050405020304" pitchFamily="18" charset="0"/>
                <a:cs typeface="Times New Roman" panose="02020603050405020304" pitchFamily="18" charset="0"/>
              </a:rPr>
              <a:t>Цветик-семицветик</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«Лети, лети, лепесток, </a:t>
            </a:r>
          </a:p>
          <a:p>
            <a:pPr algn="just">
              <a:lnSpc>
                <a:spcPct val="150000"/>
              </a:lnSpc>
            </a:pPr>
            <a:r>
              <a:rPr lang="ru-RU" sz="1200" dirty="0">
                <a:latin typeface="Times New Roman" panose="02020603050405020304" pitchFamily="18" charset="0"/>
                <a:cs typeface="Times New Roman" panose="02020603050405020304" pitchFamily="18" charset="0"/>
              </a:rPr>
              <a:t>Ч</a:t>
            </a:r>
            <a:r>
              <a:rPr lang="ru-RU" sz="1200" dirty="0" smtClean="0">
                <a:latin typeface="Times New Roman" panose="02020603050405020304" pitchFamily="18" charset="0"/>
                <a:cs typeface="Times New Roman" panose="02020603050405020304" pitchFamily="18" charset="0"/>
              </a:rPr>
              <a:t>ерез </a:t>
            </a:r>
            <a:r>
              <a:rPr lang="ru-RU" sz="1200" dirty="0">
                <a:latin typeface="Times New Roman" panose="02020603050405020304" pitchFamily="18" charset="0"/>
                <a:cs typeface="Times New Roman" panose="02020603050405020304" pitchFamily="18" charset="0"/>
              </a:rPr>
              <a:t>запад на восток, </a:t>
            </a:r>
          </a:p>
          <a:p>
            <a:pPr algn="just">
              <a:lnSpc>
                <a:spcPct val="150000"/>
              </a:lnSpc>
            </a:pPr>
            <a:r>
              <a:rPr lang="ru-RU" sz="1200" dirty="0">
                <a:latin typeface="Times New Roman" panose="02020603050405020304" pitchFamily="18" charset="0"/>
                <a:cs typeface="Times New Roman" panose="02020603050405020304" pitchFamily="18" charset="0"/>
              </a:rPr>
              <a:t>Через север, через юг, </a:t>
            </a:r>
          </a:p>
          <a:p>
            <a:pPr algn="just">
              <a:lnSpc>
                <a:spcPct val="150000"/>
              </a:lnSpc>
            </a:pPr>
            <a:r>
              <a:rPr lang="ru-RU" sz="1200" dirty="0">
                <a:latin typeface="Times New Roman" panose="02020603050405020304" pitchFamily="18" charset="0"/>
                <a:cs typeface="Times New Roman" panose="02020603050405020304" pitchFamily="18" charset="0"/>
              </a:rPr>
              <a:t>Возвращайся, сделав круг. </a:t>
            </a:r>
          </a:p>
          <a:p>
            <a:pPr algn="just">
              <a:lnSpc>
                <a:spcPct val="150000"/>
              </a:lnSpc>
            </a:pPr>
            <a:r>
              <a:rPr lang="ru-RU" sz="1200" dirty="0">
                <a:latin typeface="Times New Roman" panose="02020603050405020304" pitchFamily="18" charset="0"/>
                <a:cs typeface="Times New Roman" panose="02020603050405020304" pitchFamily="18" charset="0"/>
              </a:rPr>
              <a:t>Лишь коснешься ты земли—</a:t>
            </a:r>
          </a:p>
          <a:p>
            <a:pPr algn="just">
              <a:lnSpc>
                <a:spcPct val="150000"/>
              </a:lnSpc>
            </a:pPr>
            <a:r>
              <a:rPr lang="ru-RU" sz="1200" dirty="0">
                <a:latin typeface="Times New Roman" panose="02020603050405020304" pitchFamily="18" charset="0"/>
                <a:cs typeface="Times New Roman" panose="02020603050405020304" pitchFamily="18" charset="0"/>
              </a:rPr>
              <a:t>Быть по-моему вели».</a:t>
            </a:r>
          </a:p>
          <a:p>
            <a:pPr algn="just">
              <a:lnSpc>
                <a:spcPct val="150000"/>
              </a:lnSpc>
            </a:pPr>
            <a:r>
              <a:rPr lang="ru-RU" sz="1200" dirty="0">
                <a:latin typeface="Times New Roman" panose="02020603050405020304" pitchFamily="18" charset="0"/>
                <a:cs typeface="Times New Roman" panose="02020603050405020304" pitchFamily="18" charset="0"/>
              </a:rPr>
              <a:t>И точно воробьи, разбегались в разные стороны, ожидая какого-то </a:t>
            </a:r>
            <a:r>
              <a:rPr lang="ru-RU" sz="1200" dirty="0" smtClean="0">
                <a:latin typeface="Times New Roman" panose="02020603050405020304" pitchFamily="18" charset="0"/>
                <a:cs typeface="Times New Roman" panose="02020603050405020304" pitchFamily="18" charset="0"/>
              </a:rPr>
              <a:t>чуда. Накануне </a:t>
            </a:r>
            <a:r>
              <a:rPr lang="ru-RU" sz="1200" dirty="0">
                <a:latin typeface="Times New Roman" panose="02020603050405020304" pitchFamily="18" charset="0"/>
                <a:cs typeface="Times New Roman" panose="02020603050405020304" pitchFamily="18" charset="0"/>
              </a:rPr>
              <a:t>очередного Нового Года детское воображение </a:t>
            </a:r>
            <a:r>
              <a:rPr lang="ru-RU" sz="1200" dirty="0" smtClean="0">
                <a:latin typeface="Times New Roman" panose="02020603050405020304" pitchFamily="18" charset="0"/>
                <a:cs typeface="Times New Roman" panose="02020603050405020304" pitchFamily="18" charset="0"/>
              </a:rPr>
              <a:t>с особой тщательностью </a:t>
            </a:r>
            <a:r>
              <a:rPr lang="ru-RU" sz="1200" dirty="0">
                <a:latin typeface="Times New Roman" panose="02020603050405020304" pitchFamily="18" charset="0"/>
                <a:cs typeface="Times New Roman" panose="02020603050405020304" pitchFamily="18" charset="0"/>
              </a:rPr>
              <a:t>рисовало героев из волшебного </a:t>
            </a:r>
            <a:r>
              <a:rPr lang="ru-RU" sz="1200" dirty="0" smtClean="0">
                <a:latin typeface="Times New Roman" panose="02020603050405020304" pitchFamily="18" charset="0"/>
                <a:cs typeface="Times New Roman" panose="02020603050405020304" pitchFamily="18" charset="0"/>
              </a:rPr>
              <a:t>мира  старых уральских сказов П. П. Бажова. На чистом листе появлялся козлик с серебряным копытцем, который выбивал ножкой дорогие камни: красные, </a:t>
            </a:r>
            <a:r>
              <a:rPr lang="ru-RU" sz="1200" dirty="0" err="1" smtClean="0">
                <a:latin typeface="Times New Roman" panose="02020603050405020304" pitchFamily="18" charset="0"/>
                <a:cs typeface="Times New Roman" panose="02020603050405020304" pitchFamily="18" charset="0"/>
              </a:rPr>
              <a:t>голубые</a:t>
            </a:r>
            <a:r>
              <a:rPr lang="ru-RU" sz="1200" dirty="0" smtClean="0">
                <a:latin typeface="Times New Roman" panose="02020603050405020304" pitchFamily="18" charset="0"/>
                <a:cs typeface="Times New Roman" panose="02020603050405020304" pitchFamily="18" charset="0"/>
              </a:rPr>
              <a:t>, зеленые, бирюзовые.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87395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5876A2-55A3-46FA-B7A2-A60E8016F5EF}"/>
              </a:ext>
            </a:extLst>
          </p:cNvPr>
          <p:cNvSpPr txBox="1"/>
          <p:nvPr/>
        </p:nvSpPr>
        <p:spPr>
          <a:xfrm>
            <a:off x="285728" y="285720"/>
            <a:ext cx="6264696" cy="10341293"/>
          </a:xfrm>
          <a:prstGeom prst="rect">
            <a:avLst/>
          </a:prstGeom>
          <a:noFill/>
        </p:spPr>
        <p:txBody>
          <a:bodyPr wrap="square" numCol="2" spcCol="180000" rtlCol="0">
            <a:spAutoFit/>
          </a:bodyPr>
          <a:lstStyle/>
          <a:p>
            <a:pPr algn="just">
              <a:lnSpc>
                <a:spcPct val="150000"/>
              </a:lnSpc>
            </a:pPr>
            <a:r>
              <a:rPr lang="ru-RU" sz="1200" dirty="0" smtClean="0">
                <a:latin typeface="Times New Roman" panose="02020603050405020304" pitchFamily="18" charset="0"/>
                <a:cs typeface="Times New Roman" panose="02020603050405020304" pitchFamily="18" charset="0"/>
              </a:rPr>
              <a:t>Я </a:t>
            </a:r>
            <a:r>
              <a:rPr lang="ru-RU" sz="1200" dirty="0">
                <a:latin typeface="Times New Roman" panose="02020603050405020304" pitchFamily="18" charset="0"/>
                <a:cs typeface="Times New Roman" panose="02020603050405020304" pitchFamily="18" charset="0"/>
              </a:rPr>
              <a:t>рисовала красного цвета </a:t>
            </a:r>
            <a:r>
              <a:rPr lang="ru-RU" sz="1200" dirty="0" err="1">
                <a:latin typeface="Times New Roman" panose="02020603050405020304" pitchFamily="18" charset="0"/>
                <a:cs typeface="Times New Roman" panose="02020603050405020304" pitchFamily="18" charset="0"/>
              </a:rPr>
              <a:t>Огневушку-Поскакушку</a:t>
            </a:r>
            <a:r>
              <a:rPr lang="ru-RU" sz="1200" dirty="0">
                <a:latin typeface="Times New Roman" panose="02020603050405020304" pitchFamily="18" charset="0"/>
                <a:cs typeface="Times New Roman" panose="02020603050405020304" pitchFamily="18" charset="0"/>
              </a:rPr>
              <a:t>, которая пляшет на углях и все время перемещается по широкому кругу, постоянно раздвигая его. Позже эти рисунки за петличку подвешивались на Новогоднюю елку, и все время хотелось, чтобы взрослые по достоинству оценили художественное творчество. А больше всего хотелось, чтобы кто-нибудь сказал</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Удивительно </a:t>
            </a:r>
            <a:r>
              <a:rPr lang="ru-RU" sz="1200" dirty="0" smtClean="0">
                <a:latin typeface="Times New Roman" panose="02020603050405020304" pitchFamily="18" charset="0"/>
                <a:cs typeface="Times New Roman" panose="02020603050405020304" pitchFamily="18" charset="0"/>
              </a:rPr>
              <a:t>талантливо</a:t>
            </a:r>
            <a:r>
              <a:rPr lang="ru-RU" sz="1200" dirty="0">
                <a:latin typeface="Times New Roman" panose="02020603050405020304" pitchFamily="18" charset="0"/>
                <a:cs typeface="Times New Roman" panose="02020603050405020304" pitchFamily="18" charset="0"/>
              </a:rPr>
              <a:t>! Нужно и дальше развивать способности». И действительно, родители подходили к рисункам и говорили: «Как красиво, молодец!». Встреча Нового Года проходила, а рисунки продолжали висеть, пока не разбиралась елка. Родители бережно убирали наши листочки-рисунки в альбомы как память о чудесном детстве. И какими дорогими, бесценными были эти эскизы, когда по истечении многих лет родители их показывали! Каждый штрих, каждая линия, изгиб, краска, тень и полутень вели к детским ощущениям, эмоциям, чувствам. О детстве мне писать интересно и легко, потому что оно было у меня по – настоящему счастливым: родители покупали не только интересные книги, игрушки, но и устраивали </a:t>
            </a:r>
            <a:r>
              <a:rPr lang="ru-RU" sz="1200" dirty="0" smtClean="0">
                <a:latin typeface="Times New Roman" panose="02020603050405020304" pitchFamily="18" charset="0"/>
                <a:cs typeface="Times New Roman" panose="02020603050405020304" pitchFamily="18" charset="0"/>
              </a:rPr>
              <a:t>детские</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праздники</a:t>
            </a:r>
            <a:r>
              <a:rPr lang="ru-RU" sz="1200" dirty="0">
                <a:latin typeface="Times New Roman" panose="02020603050405020304" pitchFamily="18" charset="0"/>
                <a:cs typeface="Times New Roman" panose="02020603050405020304" pitchFamily="18" charset="0"/>
              </a:rPr>
              <a:t>, которые я всегда ждала с каким-то чувством </a:t>
            </a:r>
            <a:r>
              <a:rPr lang="ru-RU" sz="1200" dirty="0" smtClean="0">
                <a:latin typeface="Times New Roman" panose="02020603050405020304" pitchFamily="18" charset="0"/>
                <a:cs typeface="Times New Roman" panose="02020603050405020304" pitchFamily="18" charset="0"/>
              </a:rPr>
              <a:t>придыхания.      Как    не      вспомнить</a:t>
            </a:r>
          </a:p>
          <a:p>
            <a:pPr algn="just">
              <a:lnSpc>
                <a:spcPct val="150000"/>
              </a:lnSpc>
            </a:pPr>
            <a:r>
              <a:rPr lang="ru-RU" sz="1200" dirty="0" smtClean="0">
                <a:latin typeface="Times New Roman" panose="02020603050405020304" pitchFamily="18" charset="0"/>
                <a:cs typeface="Times New Roman" panose="02020603050405020304" pitchFamily="18" charset="0"/>
              </a:rPr>
              <a:t>празднования   дней   рождения!    Дом наполнялся </a:t>
            </a:r>
            <a:r>
              <a:rPr lang="ru-RU" sz="1200" dirty="0">
                <a:latin typeface="Times New Roman" panose="02020603050405020304" pitchFamily="18" charset="0"/>
                <a:cs typeface="Times New Roman" panose="02020603050405020304" pitchFamily="18" charset="0"/>
              </a:rPr>
              <a:t>криками приглашенных детей, </a:t>
            </a:r>
            <a:r>
              <a:rPr lang="ru-RU" sz="1200" dirty="0" smtClean="0">
                <a:latin typeface="Times New Roman" panose="02020603050405020304" pitchFamily="18" charset="0"/>
                <a:cs typeface="Times New Roman" panose="02020603050405020304" pitchFamily="18" charset="0"/>
              </a:rPr>
              <a:t>				</a:t>
            </a: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ты </a:t>
            </a:r>
            <a:r>
              <a:rPr lang="ru-RU" sz="1200" dirty="0">
                <a:latin typeface="Times New Roman" panose="02020603050405020304" pitchFamily="18" charset="0"/>
                <a:cs typeface="Times New Roman" panose="02020603050405020304" pitchFamily="18" charset="0"/>
              </a:rPr>
              <a:t>же чувствовал себя настоящим героем праздника, и опять же торжеством, весельем, вниманием руководили мои любящие родители, они разрабатывали сценарии различных праздников. </a:t>
            </a:r>
          </a:p>
          <a:p>
            <a:pPr algn="just">
              <a:lnSpc>
                <a:spcPct val="150000"/>
              </a:lnSpc>
            </a:pPr>
            <a:r>
              <a:rPr lang="ru-RU" sz="1200" dirty="0" smtClean="0">
                <a:latin typeface="Times New Roman" panose="02020603050405020304" pitchFamily="18" charset="0"/>
                <a:cs typeface="Times New Roman" panose="02020603050405020304" pitchFamily="18" charset="0"/>
              </a:rPr>
              <a:t>Я очень </a:t>
            </a:r>
            <a:r>
              <a:rPr lang="ru-RU" sz="1200" dirty="0">
                <a:latin typeface="Times New Roman" panose="02020603050405020304" pitchFamily="18" charset="0"/>
                <a:cs typeface="Times New Roman" panose="02020603050405020304" pitchFamily="18" charset="0"/>
              </a:rPr>
              <a:t>любила художественные произведения о детстве других детей. В школьной библиотеке зачитывалась книгой Д.Л. Бродской «</a:t>
            </a:r>
            <a:r>
              <a:rPr lang="ru-RU" sz="1200" dirty="0" err="1">
                <a:latin typeface="Times New Roman" panose="02020603050405020304" pitchFamily="18" charset="0"/>
                <a:cs typeface="Times New Roman" panose="02020603050405020304" pitchFamily="18" charset="0"/>
              </a:rPr>
              <a:t>Марийкино</a:t>
            </a:r>
            <a:r>
              <a:rPr lang="ru-RU" sz="1200" dirty="0">
                <a:latin typeface="Times New Roman" panose="02020603050405020304" pitchFamily="18" charset="0"/>
                <a:cs typeface="Times New Roman" panose="02020603050405020304" pitchFamily="18" charset="0"/>
              </a:rPr>
              <a:t> детство», перечитывала «Детство. Отрочество. Юность» Л. Н. Толстого. Если в этих произведениях мир виделся в радужных тонах, в </a:t>
            </a:r>
            <a:r>
              <a:rPr lang="ru-RU" sz="1200" dirty="0" smtClean="0">
                <a:latin typeface="Times New Roman" panose="02020603050405020304" pitchFamily="18" charset="0"/>
                <a:cs typeface="Times New Roman" panose="02020603050405020304" pitchFamily="18" charset="0"/>
              </a:rPr>
              <a:t>настоящих </a:t>
            </a:r>
            <a:r>
              <a:rPr lang="ru-RU" sz="1200" dirty="0">
                <a:latin typeface="Times New Roman" panose="02020603050405020304" pitchFamily="18" charset="0"/>
                <a:cs typeface="Times New Roman" panose="02020603050405020304" pitchFamily="18" charset="0"/>
              </a:rPr>
              <a:t>открытиях маленького человека, во внимании взрослых к детям, то в произведении М. Горького «Детство» было удивление, негодование из-за той злобы, жестокости, равнодушия, которые царили в семье Кашириных, сам автор сказал о своих детских впечатлениях: «Свинцовые мерзости дикой русской жизни». Завершив чтение, закрыв последнюю страницу произведения, я сказала себе: «Какой ужас! Как хорошо, что я родилась не в семье Кашириных или Пешковых. Как хорошо, что у меня такие заботливые папа и мама, что в нашей семье была не только любовь, но и направление общих мыслей, когда все думают об одном </a:t>
            </a:r>
            <a:r>
              <a:rPr lang="ru-RU" sz="1200" dirty="0" smtClean="0">
                <a:latin typeface="Times New Roman" panose="02020603050405020304" pitchFamily="18" charset="0"/>
                <a:cs typeface="Times New Roman" panose="02020603050405020304" pitchFamily="18" charset="0"/>
              </a:rPr>
              <a:t>и том же, и это нас объединяет. Меня приучали к труду, и  он  не был принудительным, тяжелым, труд был общий и веселый.  Расчистка  дорожек  возле</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67104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E397F42-E91E-4E2D-9348-E3DEECC1C6B4}"/>
              </a:ext>
            </a:extLst>
          </p:cNvPr>
          <p:cNvSpPr txBox="1"/>
          <p:nvPr/>
        </p:nvSpPr>
        <p:spPr>
          <a:xfrm>
            <a:off x="404664" y="1"/>
            <a:ext cx="6264696" cy="15050274"/>
          </a:xfrm>
          <a:prstGeom prst="rect">
            <a:avLst/>
          </a:prstGeom>
          <a:noFill/>
        </p:spPr>
        <p:txBody>
          <a:bodyPr wrap="square" numCol="2" spcCol="180000" rtlCol="0">
            <a:spAutoFit/>
          </a:bodyPr>
          <a:lstStyle/>
          <a:p>
            <a:pPr algn="just">
              <a:lnSpc>
                <a:spcPct val="150000"/>
              </a:lnSpc>
            </a:pPr>
            <a:r>
              <a:rPr lang="ru-RU" sz="1200" dirty="0" smtClean="0">
                <a:latin typeface="Times New Roman" panose="02020603050405020304" pitchFamily="18" charset="0"/>
                <a:cs typeface="Times New Roman" panose="02020603050405020304" pitchFamily="18" charset="0"/>
              </a:rPr>
              <a:t>дома</a:t>
            </a:r>
            <a:r>
              <a:rPr lang="ru-RU" sz="1200" dirty="0">
                <a:latin typeface="Times New Roman" panose="02020603050405020304" pitchFamily="18" charset="0"/>
                <a:cs typeface="Times New Roman" panose="02020603050405020304" pitchFamily="18" charset="0"/>
              </a:rPr>
              <a:t>, украшение дома снежными скульптурами и благоустройство общей улицы. Все знали, что это общее и полезное дело. Сейчас можно сказать, что нашу семью объединяла мудрая мысль А. де Сент – Экзюпери: «Любить — это не значит – глядеть друг на друга, а </a:t>
            </a:r>
            <a:r>
              <a:rPr lang="ru-RU" sz="1200" dirty="0" smtClean="0">
                <a:latin typeface="Times New Roman" panose="02020603050405020304" pitchFamily="18" charset="0"/>
                <a:cs typeface="Times New Roman" panose="02020603050405020304" pitchFamily="18" charset="0"/>
              </a:rPr>
              <a:t>значит — </a:t>
            </a:r>
            <a:r>
              <a:rPr lang="ru-RU" sz="1200" dirty="0">
                <a:latin typeface="Times New Roman" panose="02020603050405020304" pitchFamily="18" charset="0"/>
                <a:cs typeface="Times New Roman" panose="02020603050405020304" pitchFamily="18" charset="0"/>
              </a:rPr>
              <a:t>глядеть в одном направлении». Именно моя семья: отец, мать </a:t>
            </a:r>
            <a:r>
              <a:rPr lang="ru-RU" sz="1200" dirty="0" smtClean="0">
                <a:latin typeface="Times New Roman" panose="02020603050405020304" pitchFamily="18" charset="0"/>
                <a:cs typeface="Times New Roman" panose="02020603050405020304" pitchFamily="18" charset="0"/>
              </a:rPr>
              <a:t>- вселяли </a:t>
            </a:r>
            <a:r>
              <a:rPr lang="ru-RU" sz="1200" dirty="0">
                <a:latin typeface="Times New Roman" panose="02020603050405020304" pitchFamily="18" charset="0"/>
                <a:cs typeface="Times New Roman" panose="02020603050405020304" pitchFamily="18" charset="0"/>
              </a:rPr>
              <a:t>в меня дух мужества, дух преодоления трудностей, которыми сами обладали. В семье были частые разговоры о том, что учеба – это не развлечение, а тяжелый повседневный труд, с которым нужно как-то справляться. И я по-детски старалась «справляться». Училась походной жизни без комфорта и удобств, училась вырабатывать характер, например, сплавляться всей семьей на плотах по реке Чусовой. К этому походу готовились долго, у каждого в походе были свои обязанности. Взяли палатку, провизию, спасательные круги, толстую тетрадь для записей впечатлений. Никогда не забуду первое раннее утро на реке. Небо голубое </a:t>
            </a:r>
            <a:r>
              <a:rPr lang="ru-RU" sz="1200" dirty="0" smtClean="0">
                <a:latin typeface="Times New Roman" panose="02020603050405020304" pitchFamily="18" charset="0"/>
                <a:cs typeface="Times New Roman" panose="02020603050405020304" pitchFamily="18" charset="0"/>
              </a:rPr>
              <a:t>высокое.</a:t>
            </a:r>
          </a:p>
          <a:p>
            <a:pPr algn="just">
              <a:lnSpc>
                <a:spcPct val="150000"/>
              </a:lnSpc>
            </a:pPr>
            <a:r>
              <a:rPr lang="ru-RU" sz="1200" dirty="0" smtClean="0">
                <a:latin typeface="Times New Roman" panose="02020603050405020304" pitchFamily="18" charset="0"/>
                <a:cs typeface="Times New Roman" panose="02020603050405020304" pitchFamily="18" charset="0"/>
              </a:rPr>
              <a:t>По </a:t>
            </a:r>
            <a:r>
              <a:rPr lang="ru-RU" sz="1200" dirty="0">
                <a:latin typeface="Times New Roman" panose="02020603050405020304" pitchFamily="18" charset="0"/>
                <a:cs typeface="Times New Roman" panose="02020603050405020304" pitchFamily="18" charset="0"/>
              </a:rPr>
              <a:t>берегам густые зеленые кущи деревьев, постепенно они сменяются дивными желто-зелеными полянами, делаем привал. Выходим на берег, разбиваем ставим палатку и готовим на костре </a:t>
            </a:r>
            <a:r>
              <a:rPr lang="ru-RU" sz="1200" dirty="0" smtClean="0">
                <a:latin typeface="Times New Roman" panose="02020603050405020304" pitchFamily="18" charset="0"/>
                <a:cs typeface="Times New Roman" panose="02020603050405020304" pitchFamily="18" charset="0"/>
              </a:rPr>
              <a:t>обед. Широкая </a:t>
            </a:r>
            <a:r>
              <a:rPr lang="ru-RU" sz="1200" dirty="0">
                <a:latin typeface="Times New Roman" panose="02020603050405020304" pitchFamily="18" charset="0"/>
                <a:cs typeface="Times New Roman" panose="02020603050405020304" pitchFamily="18" charset="0"/>
              </a:rPr>
              <a:t>лента реки ныряет в </a:t>
            </a:r>
            <a:r>
              <a:rPr lang="ru-RU" sz="1200" dirty="0" smtClean="0">
                <a:latin typeface="Times New Roman" panose="02020603050405020304" pitchFamily="18" charset="0"/>
                <a:cs typeface="Times New Roman" panose="02020603050405020304" pitchFamily="18" charset="0"/>
              </a:rPr>
              <a:t>камышовые </a:t>
            </a:r>
            <a:r>
              <a:rPr lang="ru-RU" sz="1200" dirty="0">
                <a:latin typeface="Times New Roman" panose="02020603050405020304" pitchFamily="18" charset="0"/>
                <a:cs typeface="Times New Roman" panose="02020603050405020304" pitchFamily="18" charset="0"/>
              </a:rPr>
              <a:t>заросли. Высоко поднимается солнце, впереди длинный, летний, </a:t>
            </a:r>
            <a:r>
              <a:rPr lang="ru-RU" sz="1200" dirty="0" smtClean="0">
                <a:latin typeface="Times New Roman" panose="02020603050405020304" pitchFamily="18" charset="0"/>
                <a:cs typeface="Times New Roman" panose="02020603050405020304" pitchFamily="18" charset="0"/>
              </a:rPr>
              <a:t>жаркий   </a:t>
            </a:r>
            <a:r>
              <a:rPr lang="ru-RU" sz="1200" dirty="0">
                <a:latin typeface="Times New Roman" panose="02020603050405020304" pitchFamily="18" charset="0"/>
                <a:cs typeface="Times New Roman" panose="02020603050405020304" pitchFamily="18" charset="0"/>
              </a:rPr>
              <a:t>день</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полный </a:t>
            </a:r>
            <a:r>
              <a:rPr lang="ru-RU" sz="1200" dirty="0" smtClean="0">
                <a:latin typeface="Times New Roman" panose="02020603050405020304" pitchFamily="18" charset="0"/>
                <a:cs typeface="Times New Roman" panose="02020603050405020304" pitchFamily="18" charset="0"/>
              </a:rPr>
              <a:t>  хороших											</a:t>
            </a: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эмоций </a:t>
            </a:r>
            <a:r>
              <a:rPr lang="ru-RU" sz="1200" dirty="0">
                <a:latin typeface="Times New Roman" panose="02020603050405020304" pitchFamily="18" charset="0"/>
                <a:cs typeface="Times New Roman" panose="02020603050405020304" pitchFamily="18" charset="0"/>
              </a:rPr>
              <a:t>и радостей, и, конечно, мы пойдем в лес, будем собирать грибы и ягоды. Будем шагать по Пришвинским тропам, вдыхать чистый воздух леса, прислушиваться к разговору птиц, подолгу разглядывать муравейники, определять по их расположению стороны горизонта. Счастливая пора летнего отдыха навсегда осталась в моей памяти. Да и зимняя пора давала много незабываемых впечатлений и радостей. Каждое воскресенье зимой мы проводили в лесу, катались на лыжах. Рядом всегда были родители, терпеливые, готовые в любую минуту поддержать тебя. В походе они всегда обращали внимание на зимнюю природу, которая дарит людям сказочный неповторимый праздник. Учили видеть запорошенный снегом лес, белые снежные шапки на ветках сосен, елей, перескакивание с ветки на ветку белок, клестов, снегирей, которые, поднимаясь вверх, разбивали в снежную пыль комья снега на еловых лапах. Напоминали, что зимний день короток, пора возвращаться домой, но с каким восторгом и счастьем мы возвращались домой! Мое глубокое убеждение - счастливое детство может быть только в дружной, заботливой семье.</a:t>
            </a: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endParaRPr lang="ru-RU" sz="1200" dirty="0"/>
          </a:p>
        </p:txBody>
      </p:sp>
    </p:spTree>
    <p:extLst>
      <p:ext uri="{BB962C8B-B14F-4D97-AF65-F5344CB8AC3E}">
        <p14:creationId xmlns="" xmlns:p14="http://schemas.microsoft.com/office/powerpoint/2010/main" val="303955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BF1C3D3-DEDA-4959-95DD-288B9A906D3E}"/>
              </a:ext>
            </a:extLst>
          </p:cNvPr>
          <p:cNvSpPr txBox="1"/>
          <p:nvPr/>
        </p:nvSpPr>
        <p:spPr>
          <a:xfrm>
            <a:off x="296652" y="347531"/>
            <a:ext cx="6264696" cy="15142607"/>
          </a:xfrm>
          <a:prstGeom prst="rect">
            <a:avLst/>
          </a:prstGeom>
          <a:noFill/>
        </p:spPr>
        <p:txBody>
          <a:bodyPr wrap="square" numCol="2" spcCol="180000" rtlCol="0">
            <a:spAutoFit/>
          </a:bodyPr>
          <a:lstStyle/>
          <a:p>
            <a:pPr algn="just">
              <a:lnSpc>
                <a:spcPct val="150000"/>
              </a:lnSpc>
            </a:pPr>
            <a:r>
              <a:rPr lang="ru-RU" sz="12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Личность в квадрате</a:t>
            </a:r>
          </a:p>
          <a:p>
            <a:pPr algn="just">
              <a:lnSpc>
                <a:spcPct val="150000"/>
              </a:lnSpc>
            </a:pPr>
            <a:r>
              <a:rPr lang="ru-RU" sz="1600" b="1" dirty="0" smtClean="0">
                <a:latin typeface="Times New Roman" panose="02020603050405020304" pitchFamily="18" charset="0"/>
                <a:cs typeface="Times New Roman" panose="02020603050405020304" pitchFamily="18" charset="0"/>
              </a:rPr>
              <a:t>Черепанова </a:t>
            </a:r>
            <a:r>
              <a:rPr lang="ru-RU" sz="1600" b="1" dirty="0">
                <a:latin typeface="Times New Roman" panose="02020603050405020304" pitchFamily="18" charset="0"/>
                <a:cs typeface="Times New Roman" panose="02020603050405020304" pitchFamily="18" charset="0"/>
              </a:rPr>
              <a:t>Ирина, ПК </a:t>
            </a:r>
            <a:r>
              <a:rPr lang="ru-RU" sz="1600" b="1" dirty="0" smtClean="0">
                <a:latin typeface="Times New Roman" panose="02020603050405020304" pitchFamily="18" charset="0"/>
                <a:cs typeface="Times New Roman" panose="02020603050405020304" pitchFamily="18" charset="0"/>
              </a:rPr>
              <a:t>201</a:t>
            </a:r>
            <a:endParaRPr lang="ru-RU" sz="1600" dirty="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Для </a:t>
            </a:r>
            <a:r>
              <a:rPr lang="ru-RU" sz="1200" dirty="0">
                <a:latin typeface="Times New Roman" panose="02020603050405020304" pitchFamily="18" charset="0"/>
                <a:cs typeface="Times New Roman" panose="02020603050405020304" pitchFamily="18" charset="0"/>
              </a:rPr>
              <a:t>меня авторитетным человеком является директор «Техникума индустрии питания и услуг «Кулинар» Ф. Г. </a:t>
            </a:r>
            <a:r>
              <a:rPr lang="ru-RU" sz="1200" dirty="0" err="1">
                <a:latin typeface="Times New Roman" panose="02020603050405020304" pitchFamily="18" charset="0"/>
                <a:cs typeface="Times New Roman" panose="02020603050405020304" pitchFamily="18" charset="0"/>
              </a:rPr>
              <a:t>Исламгалиев</a:t>
            </a:r>
            <a:r>
              <a:rPr lang="ru-RU" sz="1200" dirty="0">
                <a:latin typeface="Times New Roman" panose="02020603050405020304" pitchFamily="18" charset="0"/>
                <a:cs typeface="Times New Roman" panose="02020603050405020304" pitchFamily="18" charset="0"/>
              </a:rPr>
              <a:t>. Он кандидат социологических наук, автор 50 научных публикаций. Кроме этого, он творческая личность, прекрасный художник, недавно состоялась его персональная выставка «Второе дыхание». Учащиеся нашего техникума ходили на персональную выставку, не только рассматривали картины, но и изучали их. У поваров есть в расписании предмет рисование, на уроках преподаватели формируют художественный вкус, развивают творчество, потому выставка «Второе дыхание» представляла для нас большой интерес. Директором не может быть случайный человек.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Наш директор тактичный, профессионально грамотный человек. Феликс </a:t>
            </a:r>
            <a:r>
              <a:rPr lang="ru-RU" sz="1200" dirty="0" err="1" smtClean="0">
                <a:latin typeface="Times New Roman" panose="02020603050405020304" pitchFamily="18" charset="0"/>
                <a:cs typeface="Times New Roman" panose="02020603050405020304" pitchFamily="18" charset="0"/>
              </a:rPr>
              <a:t>Галиаскарович</a:t>
            </a:r>
            <a:r>
              <a:rPr lang="ru-RU" sz="1200" dirty="0" smtClean="0">
                <a:latin typeface="Times New Roman" panose="02020603050405020304" pitchFamily="18" charset="0"/>
                <a:cs typeface="Times New Roman" panose="02020603050405020304" pitchFamily="18" charset="0"/>
              </a:rPr>
              <a:t> – образец     высоконравственной      личности, </a:t>
            </a: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успешно решает образовательные задачи, поставленные обществом. Всем студентам нравится присутствие Феликса </a:t>
            </a:r>
            <a:r>
              <a:rPr lang="ru-RU" sz="1200" dirty="0" err="1" smtClean="0">
                <a:latin typeface="Times New Roman" panose="02020603050405020304" pitchFamily="18" charset="0"/>
                <a:cs typeface="Times New Roman" panose="02020603050405020304" pitchFamily="18" charset="0"/>
              </a:rPr>
              <a:t>Галиаскаровича</a:t>
            </a:r>
            <a:r>
              <a:rPr lang="ru-RU" sz="1200" dirty="0" smtClean="0">
                <a:latin typeface="Times New Roman" panose="02020603050405020304" pitchFamily="18" charset="0"/>
                <a:cs typeface="Times New Roman" panose="02020603050405020304" pitchFamily="18" charset="0"/>
              </a:rPr>
              <a:t> на студенческих Советах, потому что на Советах он обращает внимание на учебу студентов, на участие в общественной жизни, на волонтерское движение, на спортивные соревнования, даже на то, как мы говорим, какие слова употребляем, как общаемся с преподавателями и друг с другом, какие поступки совершаем. Кажется, нет таких тем, которые были бы ему не интересны. Феликс </a:t>
            </a:r>
            <a:r>
              <a:rPr lang="ru-RU" sz="1200" dirty="0" err="1" smtClean="0">
                <a:latin typeface="Times New Roman" panose="02020603050405020304" pitchFamily="18" charset="0"/>
                <a:cs typeface="Times New Roman" panose="02020603050405020304" pitchFamily="18" charset="0"/>
              </a:rPr>
              <a:t>Галиаскарович</a:t>
            </a:r>
            <a:r>
              <a:rPr lang="ru-RU" sz="1200" dirty="0" smtClean="0">
                <a:latin typeface="Times New Roman" panose="02020603050405020304" pitchFamily="18" charset="0"/>
                <a:cs typeface="Times New Roman" panose="02020603050405020304" pitchFamily="18" charset="0"/>
              </a:rPr>
              <a:t> любит приходить на уроки и спрашивать ребят о проблемах, беседует с ними о качестве подготовки к урокам, что им интересно. Ему можно задать любой вопрос и получить ответ. Феликс </a:t>
            </a:r>
            <a:r>
              <a:rPr lang="ru-RU" sz="1200" dirty="0" err="1" smtClean="0">
                <a:latin typeface="Times New Roman" panose="02020603050405020304" pitchFamily="18" charset="0"/>
                <a:cs typeface="Times New Roman" panose="02020603050405020304" pitchFamily="18" charset="0"/>
              </a:rPr>
              <a:t>Галиаскарович</a:t>
            </a:r>
            <a:r>
              <a:rPr lang="ru-RU" sz="1200" dirty="0" smtClean="0">
                <a:latin typeface="Times New Roman" panose="02020603050405020304" pitchFamily="18" charset="0"/>
                <a:cs typeface="Times New Roman" panose="02020603050405020304" pitchFamily="18" charset="0"/>
              </a:rPr>
              <a:t> присутствует на любом студенческом празднике, обращается к преподавателям и студентам, поддерживает студентов, оценивает мероприятия. Он не теряет самообладания в любой ситуации. Ребятам всегда нравятся сильные личности, которым можно подражать и доверять, и потому наш директор, Феликс </a:t>
            </a:r>
            <a:r>
              <a:rPr lang="ru-RU" sz="1200" dirty="0" err="1" smtClean="0">
                <a:latin typeface="Times New Roman" panose="02020603050405020304" pitchFamily="18" charset="0"/>
                <a:cs typeface="Times New Roman" panose="02020603050405020304" pitchFamily="18" charset="0"/>
              </a:rPr>
              <a:t>Галиаскарович</a:t>
            </a:r>
            <a:r>
              <a:rPr lang="ru-RU" sz="1200" dirty="0" smtClean="0">
                <a:latin typeface="Times New Roman" panose="02020603050405020304" pitchFamily="18" charset="0"/>
                <a:cs typeface="Times New Roman" panose="02020603050405020304" pitchFamily="18" charset="0"/>
              </a:rPr>
              <a:t>, – главный объект для неустанного внимания и подражания.</a:t>
            </a:r>
            <a:endParaRPr lang="ru-RU" sz="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92C25D56-B2BF-4EEB-BE20-575616E2B33F}"/>
              </a:ext>
            </a:extLst>
          </p:cNvPr>
          <p:cNvSpPr txBox="1"/>
          <p:nvPr/>
        </p:nvSpPr>
        <p:spPr>
          <a:xfrm>
            <a:off x="1285860" y="0"/>
            <a:ext cx="4857784" cy="646331"/>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К Дню учителя поздравления студентов.</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5475EDFB-6CC3-46C3-97E0-37FF8988B776}"/>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428604" y="1142976"/>
            <a:ext cx="2786082" cy="2071702"/>
          </a:xfrm>
          <a:prstGeom prst="rect">
            <a:avLst/>
          </a:prstGeom>
          <a:noFill/>
          <a:ln>
            <a:noFill/>
          </a:ln>
        </p:spPr>
      </p:pic>
    </p:spTree>
    <p:extLst>
      <p:ext uri="{BB962C8B-B14F-4D97-AF65-F5344CB8AC3E}">
        <p14:creationId xmlns="" xmlns:p14="http://schemas.microsoft.com/office/powerpoint/2010/main" val="284713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47CA0BF-C445-4CF8-826C-332FD918AA2B}"/>
              </a:ext>
            </a:extLst>
          </p:cNvPr>
          <p:cNvSpPr txBox="1"/>
          <p:nvPr/>
        </p:nvSpPr>
        <p:spPr>
          <a:xfrm>
            <a:off x="428604" y="476221"/>
            <a:ext cx="5832648" cy="23083242"/>
          </a:xfrm>
          <a:prstGeom prst="rect">
            <a:avLst/>
          </a:prstGeom>
          <a:noFill/>
        </p:spPr>
        <p:txBody>
          <a:bodyPr wrap="square" numCol="2" spcCol="180000" rtlCol="0">
            <a:spAutoFit/>
          </a:bodyPr>
          <a:lstStyle/>
          <a:p>
            <a:pPr algn="just">
              <a:lnSpc>
                <a:spcPct val="150000"/>
              </a:lnSpc>
            </a:pPr>
            <a:r>
              <a:rPr lang="ru-RU" sz="1600" b="1" dirty="0">
                <a:latin typeface="Times New Roman" panose="02020603050405020304" pitchFamily="18" charset="0"/>
                <a:cs typeface="Times New Roman" panose="02020603050405020304" pitchFamily="18" charset="0"/>
              </a:rPr>
              <a:t>Мой наставник и учитель</a:t>
            </a:r>
            <a:endParaRPr lang="ru-RU" sz="1600" dirty="0">
              <a:latin typeface="Times New Roman" panose="02020603050405020304" pitchFamily="18" charset="0"/>
              <a:cs typeface="Times New Roman" panose="02020603050405020304" pitchFamily="18" charset="0"/>
            </a:endParaRPr>
          </a:p>
          <a:p>
            <a:pPr algn="just">
              <a:lnSpc>
                <a:spcPct val="150000"/>
              </a:lnSpc>
            </a:pPr>
            <a:r>
              <a:rPr lang="ru-RU" sz="1600" b="1" dirty="0">
                <a:latin typeface="Times New Roman" panose="02020603050405020304" pitchFamily="18" charset="0"/>
                <a:cs typeface="Times New Roman" panose="02020603050405020304" pitchFamily="18" charset="0"/>
              </a:rPr>
              <a:t>Крамаренко Денис, </a:t>
            </a:r>
            <a:endParaRPr lang="ru-RU" sz="1600" b="1" dirty="0" smtClean="0">
              <a:latin typeface="Times New Roman" panose="02020603050405020304" pitchFamily="18" charset="0"/>
              <a:cs typeface="Times New Roman" panose="02020603050405020304" pitchFamily="18" charset="0"/>
            </a:endParaRPr>
          </a:p>
          <a:p>
            <a:pPr algn="just">
              <a:lnSpc>
                <a:spcPct val="150000"/>
              </a:lnSpc>
            </a:pPr>
            <a:r>
              <a:rPr lang="ru-RU" sz="1600" b="1" dirty="0" smtClean="0">
                <a:latin typeface="Times New Roman" panose="02020603050405020304" pitchFamily="18" charset="0"/>
                <a:cs typeface="Times New Roman" panose="02020603050405020304" pitchFamily="18" charset="0"/>
              </a:rPr>
              <a:t>гр</a:t>
            </a:r>
            <a:r>
              <a:rPr lang="ru-RU" sz="1600" b="1" dirty="0">
                <a:latin typeface="Times New Roman" panose="02020603050405020304" pitchFamily="18" charset="0"/>
                <a:cs typeface="Times New Roman" panose="02020603050405020304" pitchFamily="18" charset="0"/>
              </a:rPr>
              <a:t>. ПК </a:t>
            </a:r>
            <a:r>
              <a:rPr lang="ru-RU" sz="1600" b="1" dirty="0" smtClean="0">
                <a:latin typeface="Times New Roman" panose="02020603050405020304" pitchFamily="18" charset="0"/>
                <a:cs typeface="Times New Roman" panose="02020603050405020304" pitchFamily="18" charset="0"/>
              </a:rPr>
              <a:t>205</a:t>
            </a:r>
            <a:endParaRPr lang="ru-RU" sz="1600" dirty="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С </a:t>
            </a:r>
            <a:r>
              <a:rPr lang="ru-RU" sz="1200" dirty="0">
                <a:latin typeface="Times New Roman" panose="02020603050405020304" pitchFamily="18" charset="0"/>
                <a:cs typeface="Times New Roman" panose="02020603050405020304" pitchFamily="18" charset="0"/>
              </a:rPr>
              <a:t>давних времен человеку нужен был наставник и учитель. В человеке с самого рождения генетически заложены различные качества и способности. Но их не хватает для жизни в этом мире, поэтому мы рождаемся, продолжаем учиться, в итоге набираем знания и опыт. В дальнейшем делимся ими с кем-то, учим своих детей, и это продолжается бесконечно.</a:t>
            </a:r>
          </a:p>
          <a:p>
            <a:pPr algn="just">
              <a:lnSpc>
                <a:spcPct val="150000"/>
              </a:lnSpc>
            </a:pPr>
            <a:r>
              <a:rPr lang="ru-RU" sz="1200" dirty="0" smtClean="0">
                <a:latin typeface="Times New Roman" panose="02020603050405020304" pitchFamily="18" charset="0"/>
                <a:cs typeface="Times New Roman" panose="02020603050405020304" pitchFamily="18" charset="0"/>
              </a:rPr>
              <a:t>Вы </a:t>
            </a:r>
            <a:r>
              <a:rPr lang="ru-RU" sz="1200" dirty="0">
                <a:latin typeface="Times New Roman" panose="02020603050405020304" pitchFamily="18" charset="0"/>
                <a:cs typeface="Times New Roman" panose="02020603050405020304" pitchFamily="18" charset="0"/>
              </a:rPr>
              <a:t>спросите: "Какой же наставник является главным в Вашей жизни?" Конечно, за всю жизнь у </a:t>
            </a:r>
            <a:r>
              <a:rPr lang="ru-RU" sz="1200" dirty="0" smtClean="0">
                <a:latin typeface="Times New Roman" panose="02020603050405020304" pitchFamily="18" charset="0"/>
                <a:cs typeface="Times New Roman" panose="02020603050405020304" pitchFamily="18" charset="0"/>
              </a:rPr>
              <a:t>каждого человека </a:t>
            </a:r>
            <a:r>
              <a:rPr lang="ru-RU" sz="1200" dirty="0">
                <a:latin typeface="Times New Roman" panose="02020603050405020304" pitchFamily="18" charset="0"/>
                <a:cs typeface="Times New Roman" panose="02020603050405020304" pitchFamily="18" charset="0"/>
              </a:rPr>
              <a:t>может быть много учителей, но все-таки должен быть один, который </a:t>
            </a:r>
            <a:r>
              <a:rPr lang="ru-RU" sz="1200" dirty="0" smtClean="0">
                <a:latin typeface="Times New Roman" panose="02020603050405020304" pitchFamily="18" charset="0"/>
                <a:cs typeface="Times New Roman" panose="02020603050405020304" pitchFamily="18" charset="0"/>
              </a:rPr>
              <a:t>																															</a:t>
            </a: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научил </a:t>
            </a:r>
            <a:r>
              <a:rPr lang="ru-RU" sz="1200" dirty="0">
                <a:latin typeface="Times New Roman" panose="02020603050405020304" pitchFamily="18" charset="0"/>
                <a:cs typeface="Times New Roman" panose="02020603050405020304" pitchFamily="18" charset="0"/>
              </a:rPr>
              <a:t>вас не просто основам какого-нибудь ремесла, он научил вас понимать ваше дело, вот таких мы называем своими наставниками. Бесспорно, у каждого такой человек есть.</a:t>
            </a:r>
          </a:p>
          <a:p>
            <a:pPr algn="just">
              <a:lnSpc>
                <a:spcPct val="150000"/>
              </a:lnSpc>
            </a:pPr>
            <a:r>
              <a:rPr lang="ru-RU" sz="1200" dirty="0">
                <a:latin typeface="Times New Roman" panose="02020603050405020304" pitchFamily="18" charset="0"/>
                <a:cs typeface="Times New Roman" panose="02020603050405020304" pitchFamily="18" charset="0"/>
              </a:rPr>
              <a:t>В моей жизни также есть человек, которого я могу назвать "наставником". Моим наставником является Горбунова Юлия Александровна. Она преподаватель МДК, профессионал своего дела, да и просто очень хороший, добрый человек. </a:t>
            </a:r>
          </a:p>
          <a:p>
            <a:pPr algn="just">
              <a:lnSpc>
                <a:spcPct val="150000"/>
              </a:lnSpc>
            </a:pPr>
            <a:r>
              <a:rPr lang="ru-RU" sz="1200" dirty="0">
                <a:latin typeface="Times New Roman" panose="02020603050405020304" pitchFamily="18" charset="0"/>
                <a:cs typeface="Times New Roman" panose="02020603050405020304" pitchFamily="18" charset="0"/>
              </a:rPr>
              <a:t>Как о </a:t>
            </a:r>
            <a:r>
              <a:rPr lang="ru-RU" sz="1200" dirty="0" smtClean="0">
                <a:latin typeface="Times New Roman" panose="02020603050405020304" pitchFamily="18" charset="0"/>
                <a:cs typeface="Times New Roman" panose="02020603050405020304" pitchFamily="18" charset="0"/>
              </a:rPr>
              <a:t>наставнике, </a:t>
            </a:r>
            <a:r>
              <a:rPr lang="ru-RU" sz="1200" dirty="0">
                <a:latin typeface="Times New Roman" panose="02020603050405020304" pitchFamily="18" charset="0"/>
                <a:cs typeface="Times New Roman" panose="02020603050405020304" pitchFamily="18" charset="0"/>
              </a:rPr>
              <a:t>я хочу написать. Она с открытым </a:t>
            </a:r>
            <a:r>
              <a:rPr lang="ru-RU" sz="1200" dirty="0" smtClean="0">
                <a:latin typeface="Times New Roman" panose="02020603050405020304" pitchFamily="18" charset="0"/>
                <a:cs typeface="Times New Roman" panose="02020603050405020304" pitchFamily="18" charset="0"/>
              </a:rPr>
              <a:t>сердцем помогает всем студентам. Для студента, у которого не было опыта в такой сложной профессии, как повар-кондитер, важна поддержка со стороны опытного наставника, порой даже в мелочах теряешься. Но мне было комфортно на занятиях, я знал, что с любым вопросом могу подойти к Юлии Александровне, и она мне не откажет. Конечно, я мог бы обратиться с просьбой к любому другому учителю, и он бы мне помогал также открыто, но Юлия Александровна вызывает у меня особое уважение и любовь. </a:t>
            </a:r>
          </a:p>
          <a:p>
            <a:pPr algn="just">
              <a:lnSpc>
                <a:spcPct val="150000"/>
              </a:lnSpc>
            </a:pPr>
            <a:r>
              <a:rPr lang="ru-RU" sz="1200" dirty="0" smtClean="0">
                <a:latin typeface="Times New Roman" panose="02020603050405020304" pitchFamily="18" charset="0"/>
                <a:cs typeface="Times New Roman" panose="02020603050405020304" pitchFamily="18" charset="0"/>
              </a:rPr>
              <a:t>Умна</a:t>
            </a:r>
            <a:r>
              <a:rPr lang="ru-RU" sz="1200" dirty="0">
                <a:latin typeface="Times New Roman" panose="02020603050405020304" pitchFamily="18" charset="0"/>
                <a:cs typeface="Times New Roman" panose="02020603050405020304" pitchFamily="18" charset="0"/>
              </a:rPr>
              <a:t>, талантлива, энергична, красива! Это все о ней! Но, самое главное - это то, что она любит детей! Любит </a:t>
            </a:r>
            <a:r>
              <a:rPr lang="ru-RU" sz="1200" dirty="0" smtClean="0">
                <a:latin typeface="Times New Roman" panose="02020603050405020304" pitchFamily="18" charset="0"/>
                <a:cs typeface="Times New Roman" panose="02020603050405020304" pitchFamily="18" charset="0"/>
              </a:rPr>
              <a:t>просто так: активных и застенчивых,  агрессивных  и</a:t>
            </a:r>
          </a:p>
          <a:p>
            <a:pPr algn="just">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ru-RU" sz="12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descr="V-8Ld-ytvNQ">
            <a:extLst>
              <a:ext uri="{FF2B5EF4-FFF2-40B4-BE49-F238E27FC236}">
                <a16:creationId xmlns:a16="http://schemas.microsoft.com/office/drawing/2014/main" xmlns="" id="{0D72E768-D888-4935-9760-0CF56BA0F1F4}"/>
              </a:ext>
            </a:extLst>
          </p:cNvPr>
          <p:cNvPicPr/>
          <p:nvPr/>
        </p:nvPicPr>
        <p:blipFill>
          <a:blip r:embed="rId2"/>
          <a:srcRect/>
          <a:stretch>
            <a:fillRect/>
          </a:stretch>
        </p:blipFill>
        <p:spPr bwMode="auto">
          <a:xfrm>
            <a:off x="785794" y="1785918"/>
            <a:ext cx="2071702" cy="2643205"/>
          </a:xfrm>
          <a:prstGeom prst="rect">
            <a:avLst/>
          </a:prstGeom>
          <a:noFill/>
        </p:spPr>
      </p:pic>
    </p:spTree>
    <p:extLst>
      <p:ext uri="{BB962C8B-B14F-4D97-AF65-F5344CB8AC3E}">
        <p14:creationId xmlns="" xmlns:p14="http://schemas.microsoft.com/office/powerpoint/2010/main" val="4110714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5B8548-F809-4796-921F-D499641E2D68}"/>
              </a:ext>
            </a:extLst>
          </p:cNvPr>
          <p:cNvSpPr txBox="1"/>
          <p:nvPr/>
        </p:nvSpPr>
        <p:spPr>
          <a:xfrm>
            <a:off x="620688" y="731573"/>
            <a:ext cx="5994666" cy="369332"/>
          </a:xfrm>
          <a:prstGeom prst="rect">
            <a:avLst/>
          </a:prstGeom>
          <a:noFill/>
        </p:spPr>
        <p:txBody>
          <a:bodyPr wrap="square" numCol="2" spcCol="180000" rtlCol="0">
            <a:spAutoFit/>
          </a:bodyPr>
          <a:lstStyle/>
          <a:p>
            <a:pPr>
              <a:lnSpc>
                <a:spcPct val="150000"/>
              </a:lnSpc>
            </a:pPr>
            <a:endParaRPr lang="ru-RU" sz="1200" dirty="0"/>
          </a:p>
        </p:txBody>
      </p:sp>
      <p:sp>
        <p:nvSpPr>
          <p:cNvPr id="3" name="TextBox 2">
            <a:extLst>
              <a:ext uri="{FF2B5EF4-FFF2-40B4-BE49-F238E27FC236}">
                <a16:creationId xmlns:a16="http://schemas.microsoft.com/office/drawing/2014/main" xmlns="" id="{2C31527C-8095-48B4-90C6-B6C1EA7DD4BA}"/>
              </a:ext>
            </a:extLst>
          </p:cNvPr>
          <p:cNvSpPr txBox="1"/>
          <p:nvPr/>
        </p:nvSpPr>
        <p:spPr>
          <a:xfrm>
            <a:off x="242646" y="155509"/>
            <a:ext cx="6534726" cy="8640960"/>
          </a:xfrm>
          <a:prstGeom prst="rect">
            <a:avLst/>
          </a:prstGeom>
          <a:noFill/>
        </p:spPr>
        <p:txBody>
          <a:bodyPr wrap="square" numCol="2" spcCol="180000" rtlCol="0">
            <a:spAutoFit/>
          </a:bodyPr>
          <a:lstStyle/>
          <a:p>
            <a:pPr algn="just">
              <a:lnSpc>
                <a:spcPct val="150000"/>
              </a:lnSpc>
            </a:pPr>
            <a:r>
              <a:rPr lang="ru-RU" sz="1200" dirty="0" smtClean="0">
                <a:latin typeface="Times New Roman" panose="02020603050405020304" pitchFamily="18" charset="0"/>
                <a:cs typeface="Times New Roman" panose="02020603050405020304" pitchFamily="18" charset="0"/>
              </a:rPr>
              <a:t>уравновешенных. </a:t>
            </a:r>
          </a:p>
          <a:p>
            <a:pPr algn="just">
              <a:lnSpc>
                <a:spcPct val="150000"/>
              </a:lnSpc>
            </a:pPr>
            <a:r>
              <a:rPr lang="ru-RU" sz="1200" dirty="0" smtClean="0">
                <a:latin typeface="Times New Roman" panose="02020603050405020304" pitchFamily="18" charset="0"/>
                <a:cs typeface="Times New Roman" panose="02020603050405020304" pitchFamily="18" charset="0"/>
              </a:rPr>
              <a:t>Это </a:t>
            </a:r>
            <a:r>
              <a:rPr lang="ru-RU" sz="1200" dirty="0">
                <a:latin typeface="Times New Roman" panose="02020603050405020304" pitchFamily="18" charset="0"/>
                <a:cs typeface="Times New Roman" panose="02020603050405020304" pitchFamily="18" charset="0"/>
              </a:rPr>
              <a:t>человек, от которого исходит добро, искренность, свежие идеи.</a:t>
            </a:r>
          </a:p>
          <a:p>
            <a:pPr algn="just">
              <a:lnSpc>
                <a:spcPct val="150000"/>
              </a:lnSpc>
            </a:pPr>
            <a:r>
              <a:rPr lang="ru-RU" sz="1200" dirty="0">
                <a:latin typeface="Times New Roman" panose="02020603050405020304" pitchFamily="18" charset="0"/>
                <a:cs typeface="Times New Roman" panose="02020603050405020304" pitchFamily="18" charset="0"/>
              </a:rPr>
              <a:t>Очень коммуникабельная, она легко находит контакт с детьми. Быстро разбирает проблемные ситуации и находит наиболее эффективные способы решения проблемы.</a:t>
            </a:r>
          </a:p>
          <a:p>
            <a:pPr algn="just">
              <a:lnSpc>
                <a:spcPct val="150000"/>
              </a:lnSpc>
            </a:pPr>
            <a:r>
              <a:rPr lang="ru-RU" sz="1200" dirty="0">
                <a:latin typeface="Times New Roman" panose="02020603050405020304" pitchFamily="18" charset="0"/>
                <a:cs typeface="Times New Roman" panose="02020603050405020304" pitchFamily="18" charset="0"/>
              </a:rPr>
              <a:t>Присутствовать у нее на занятиях – одно удовольствие! Меня всегда удивляла прозрачность и доступность изложения материала. Она прекрасный специалист, добрая, артистичная. В каждом из студентов она видит</a:t>
            </a:r>
          </a:p>
          <a:p>
            <a:pPr algn="just">
              <a:lnSpc>
                <a:spcPct val="150000"/>
              </a:lnSpc>
            </a:pPr>
            <a:r>
              <a:rPr lang="ru-RU" sz="1200" dirty="0">
                <a:latin typeface="Times New Roman" panose="02020603050405020304" pitchFamily="18" charset="0"/>
                <a:cs typeface="Times New Roman" panose="02020603050405020304" pitchFamily="18" charset="0"/>
              </a:rPr>
              <a:t>интересного, талантливого и достойного человека. С уважением относится к каждому из них и вкладывает в каждого не только знания, но и всю душу!</a:t>
            </a:r>
          </a:p>
          <a:p>
            <a:pPr algn="just">
              <a:lnSpc>
                <a:spcPct val="150000"/>
              </a:lnSpc>
            </a:pPr>
            <a:r>
              <a:rPr lang="ru-RU" sz="1200" dirty="0">
                <a:latin typeface="Times New Roman" panose="02020603050405020304" pitchFamily="18" charset="0"/>
                <a:cs typeface="Times New Roman" panose="02020603050405020304" pitchFamily="18" charset="0"/>
              </a:rPr>
              <a:t>Мне повезло, что Юлия Александровна не просто мой наставник и грамотный специалист, помогающий в освоении профессии, но и творческая, целеустремленная личность, с которой мне всегда интересно.</a:t>
            </a:r>
          </a:p>
          <a:p>
            <a:pPr algn="just">
              <a:lnSpc>
                <a:spcPct val="150000"/>
              </a:lnSpc>
            </a:pPr>
            <a:r>
              <a:rPr lang="ru-RU" sz="1200" dirty="0">
                <a:latin typeface="Times New Roman" panose="02020603050405020304" pitchFamily="18" charset="0"/>
                <a:cs typeface="Times New Roman" panose="02020603050405020304" pitchFamily="18" charset="0"/>
              </a:rPr>
              <a:t>Высокий профессионализм, отзывчивость, корректность, инициатива, простота общения, творческий поиск, исключительное трудолюбие – это и есть особенные качества моего наставника. Юлия Александровна принимает активное участие в жизни своих студентов и помогает достичь тех высот, которых они заслуживают.</a:t>
            </a:r>
          </a:p>
          <a:p>
            <a:pPr algn="just">
              <a:lnSpc>
                <a:spcPct val="150000"/>
              </a:lnSpc>
            </a:pPr>
            <a:r>
              <a:rPr lang="ru-RU" sz="1200" dirty="0" smtClean="0">
                <a:latin typeface="Times New Roman" panose="02020603050405020304" pitchFamily="18" charset="0"/>
                <a:cs typeface="Times New Roman" panose="02020603050405020304" pitchFamily="18" charset="0"/>
              </a:rPr>
              <a:t>В заключение хочу еще раз подчеркнуть, что Юлия Александровна - это опытный, эрудированный педагог. </a:t>
            </a:r>
            <a:r>
              <a:rPr lang="ru-RU" sz="1200" dirty="0" smtClean="0">
                <a:solidFill>
                  <a:schemeClr val="bg1"/>
                </a:solidFill>
                <a:latin typeface="Times New Roman" panose="02020603050405020304" pitchFamily="18" charset="0"/>
                <a:cs typeface="Times New Roman" panose="02020603050405020304" pitchFamily="18" charset="0"/>
              </a:rPr>
              <a:t>любимый и уважаемый наставник</a:t>
            </a:r>
            <a:endParaRPr lang="ru-RU" sz="1200"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8735C1D5-9C7B-4B84-A35D-46A5C85D4F14}"/>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876" y="928662"/>
            <a:ext cx="2964677" cy="2382534"/>
          </a:xfrm>
          <a:prstGeom prst="rect">
            <a:avLst/>
          </a:prstGeom>
          <a:noFill/>
          <a:ln>
            <a:noFill/>
          </a:ln>
        </p:spPr>
      </p:pic>
    </p:spTree>
    <p:extLst>
      <p:ext uri="{BB962C8B-B14F-4D97-AF65-F5344CB8AC3E}">
        <p14:creationId xmlns="" xmlns:p14="http://schemas.microsoft.com/office/powerpoint/2010/main" val="1930185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14290" y="0"/>
            <a:ext cx="6375818" cy="6986528"/>
          </a:xfrm>
          <a:prstGeom prst="rect">
            <a:avLst/>
          </a:prstGeom>
          <a:noFill/>
          <a:ln w="9525">
            <a:noFill/>
            <a:miter lim="800000"/>
            <a:headEnd/>
            <a:tailEnd/>
          </a:ln>
          <a:effectLst/>
        </p:spPr>
        <p:txBody>
          <a:bodyPr vert="horz" wrap="square" lIns="91440" tIns="45720" rIns="91440" bIns="45720" numCol="2" spcCol="180000"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Полюс притяжения</a:t>
            </a:r>
            <a:r>
              <a:rPr lang="ru-RU" sz="1600" dirty="0" smtClean="0">
                <a:latin typeface="Arial" pitchFamily="34" charset="0"/>
                <a:ea typeface="Calibri" pitchFamily="34" charset="0"/>
                <a:cs typeface="Arial" pitchFamily="34" charset="0"/>
              </a:rPr>
              <a:t> </a:t>
            </a:r>
          </a:p>
          <a:p>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Ивахив</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Анастасия ПК 201</a:t>
            </a:r>
            <a:endParaRPr lang="ru-RU" sz="16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На мой взгляд, «полюсом притяжения» в нашем техникуме является </a:t>
            </a:r>
            <a:r>
              <a:rPr lang="ru-RU" sz="1200" dirty="0" err="1" smtClean="0">
                <a:latin typeface="Times New Roman" pitchFamily="18" charset="0"/>
                <a:cs typeface="Times New Roman" pitchFamily="18" charset="0"/>
              </a:rPr>
              <a:t>Шаманаева</a:t>
            </a:r>
            <a:r>
              <a:rPr lang="ru-RU" sz="1200" dirty="0" smtClean="0">
                <a:latin typeface="Times New Roman" pitchFamily="18" charset="0"/>
                <a:cs typeface="Times New Roman" pitchFamily="18" charset="0"/>
              </a:rPr>
              <a:t> Елена Юрьевна. Она профессионал во всех смыслах. Однажды, присутствуя на конкурсе </a:t>
            </a:r>
            <a:r>
              <a:rPr lang="en-US" sz="1200" dirty="0" err="1" smtClean="0">
                <a:latin typeface="Times New Roman" pitchFamily="18" charset="0"/>
                <a:cs typeface="Times New Roman" pitchFamily="18" charset="0"/>
              </a:rPr>
              <a:t>Worldskills</a:t>
            </a:r>
            <a:r>
              <a:rPr lang="ru-RU" sz="1200" dirty="0" smtClean="0">
                <a:latin typeface="Times New Roman" pitchFamily="18" charset="0"/>
                <a:cs typeface="Times New Roman" pitchFamily="18" charset="0"/>
              </a:rPr>
              <a:t>, я увидела, как преподаватель спец.дисциплин Елена Юрьевна </a:t>
            </a:r>
            <a:r>
              <a:rPr lang="ru-RU" sz="1200" dirty="0" err="1" smtClean="0">
                <a:latin typeface="Times New Roman" pitchFamily="18" charset="0"/>
                <a:cs typeface="Times New Roman" pitchFamily="18" charset="0"/>
              </a:rPr>
              <a:t>Шаманаева</a:t>
            </a:r>
            <a:r>
              <a:rPr lang="ru-RU" sz="1200" dirty="0" smtClean="0">
                <a:latin typeface="Times New Roman" pitchFamily="18" charset="0"/>
                <a:cs typeface="Times New Roman" pitchFamily="18" charset="0"/>
              </a:rPr>
              <a:t> из обычных продуктов творила нечто сверхъестественное, необычное, фантастическое, к примеру, </a:t>
            </a:r>
            <a:r>
              <a:rPr lang="ru-RU" sz="1200" dirty="0" err="1" smtClean="0">
                <a:latin typeface="Times New Roman" pitchFamily="18" charset="0"/>
                <a:cs typeface="Times New Roman" pitchFamily="18" charset="0"/>
              </a:rPr>
              <a:t>сотте</a:t>
            </a:r>
            <a:r>
              <a:rPr lang="ru-RU" sz="1200" dirty="0" smtClean="0">
                <a:latin typeface="Times New Roman" pitchFamily="18" charset="0"/>
                <a:cs typeface="Times New Roman" pitchFamily="18" charset="0"/>
              </a:rPr>
              <a:t> из овощей и яблочный пудинг. На наших глазах эти блюда превращались в произведение искусства, в неописуемую красоту. Хотелось непременно взять ложку и попробовать. Все было настолько воздушно, аппетитно, красиво, притягательно, что других желаний уже и не было. В работе при приготовлении блюд преподаватель раскрывает технологические секреты создания того или иного кушанья. Секретов, как выяснилось, было так много, что порой казалось, что невозможно все это запомнить. Работала Елена Юрьевна виртуозно, вдохновенно, быстро, а главное, с улыбкой и с хорошим настроением. Елена Юрьевна является мастером в нашей группе, многие студенты этому обстоятельству бесконечно рады, так как каждый хочет учиться кулинарному искусству у профессионала. Я думаю, что впереди у нас – создание настоящих шедевров.  </a:t>
            </a:r>
          </a:p>
          <a:p>
            <a:pPr marL="0" marR="0" lvl="0" indent="0" defTabSz="914400" rtl="0" eaLnBrk="1" fontAlgn="base" latinLnBrk="0" hangingPunct="1">
              <a:lnSpc>
                <a:spcPct val="15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bGcNINAbTa0"/>
          <p:cNvPicPr/>
          <p:nvPr/>
        </p:nvPicPr>
        <p:blipFill>
          <a:blip r:embed="rId2"/>
          <a:srcRect/>
          <a:stretch>
            <a:fillRect/>
          </a:stretch>
        </p:blipFill>
        <p:spPr bwMode="auto">
          <a:xfrm>
            <a:off x="3786190" y="857224"/>
            <a:ext cx="2143140" cy="35004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4686" y="285720"/>
            <a:ext cx="3268289"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ГАЗЕТА «КУЛИНАР» </a:t>
            </a:r>
          </a:p>
        </p:txBody>
      </p:sp>
      <p:sp>
        <p:nvSpPr>
          <p:cNvPr id="4" name="TextBox 3"/>
          <p:cNvSpPr txBox="1"/>
          <p:nvPr/>
        </p:nvSpPr>
        <p:spPr>
          <a:xfrm>
            <a:off x="3087555" y="1412539"/>
            <a:ext cx="3741409" cy="369332"/>
          </a:xfrm>
          <a:prstGeom prst="rect">
            <a:avLst/>
          </a:prstGeom>
          <a:noFill/>
        </p:spPr>
        <p:txBody>
          <a:bodyPr wrap="none" rtlCol="0">
            <a:spAutoFit/>
          </a:bodyPr>
          <a:lstStyle/>
          <a:p>
            <a:r>
              <a:rPr lang="ru-RU" dirty="0">
                <a:solidFill>
                  <a:srgbClr val="FFC000"/>
                </a:solidFill>
              </a:rPr>
              <a:t>на информационном рынке с 2016г.</a:t>
            </a:r>
          </a:p>
        </p:txBody>
      </p:sp>
      <p:sp>
        <p:nvSpPr>
          <p:cNvPr id="5" name="TextBox 4"/>
          <p:cNvSpPr txBox="1"/>
          <p:nvPr/>
        </p:nvSpPr>
        <p:spPr>
          <a:xfrm>
            <a:off x="321447" y="4143372"/>
            <a:ext cx="6536553" cy="4247317"/>
          </a:xfrm>
          <a:prstGeom prst="rect">
            <a:avLst/>
          </a:prstGeom>
          <a:noFill/>
        </p:spPr>
        <p:txBody>
          <a:bodyPr wrap="square" rtlCol="0">
            <a:spAutoFit/>
          </a:bodyPr>
          <a:lstStyle/>
          <a:p>
            <a:pPr>
              <a:lnSpc>
                <a:spcPct val="150000"/>
              </a:lnSpc>
            </a:pPr>
            <a:r>
              <a:rPr lang="ru-RU" sz="2000" b="1" dirty="0">
                <a:solidFill>
                  <a:srgbClr val="FFFF00"/>
                </a:solidFill>
                <a:latin typeface="Times New Roman" pitchFamily="18" charset="0"/>
                <a:cs typeface="Times New Roman" pitchFamily="18" charset="0"/>
              </a:rPr>
              <a:t>Распространяется</a:t>
            </a:r>
            <a:r>
              <a:rPr lang="ru-RU" sz="2000" dirty="0">
                <a:latin typeface="Times New Roman" pitchFamily="18" charset="0"/>
                <a:cs typeface="Times New Roman" pitchFamily="18" charset="0"/>
              </a:rPr>
              <a:t> на </a:t>
            </a:r>
            <a:r>
              <a:rPr lang="ru-RU" sz="2000" dirty="0" smtClean="0">
                <a:latin typeface="Times New Roman" pitchFamily="18" charset="0"/>
                <a:cs typeface="Times New Roman" pitchFamily="18" charset="0"/>
              </a:rPr>
              <a:t>территории  ГАПОУ СО </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Техникум </a:t>
            </a:r>
            <a:r>
              <a:rPr lang="ru-RU" sz="2000" dirty="0">
                <a:latin typeface="Times New Roman" pitchFamily="18" charset="0"/>
                <a:cs typeface="Times New Roman" pitchFamily="18" charset="0"/>
              </a:rPr>
              <a:t>индустрии питания и услуг</a:t>
            </a:r>
            <a:r>
              <a:rPr lang="ru-RU" sz="2000" dirty="0" smtClean="0">
                <a:latin typeface="Times New Roman" pitchFamily="18" charset="0"/>
                <a:cs typeface="Times New Roman" pitchFamily="18" charset="0"/>
              </a:rPr>
              <a:t>», образовательных организаций общего и профессионального образования, предприятий  общественного питания Свердловской области. </a:t>
            </a:r>
            <a:endParaRPr lang="ru-RU" sz="2000" dirty="0">
              <a:latin typeface="Times New Roman" pitchFamily="18" charset="0"/>
              <a:cs typeface="Times New Roman" pitchFamily="18" charset="0"/>
            </a:endParaRPr>
          </a:p>
          <a:p>
            <a:pPr>
              <a:lnSpc>
                <a:spcPct val="150000"/>
              </a:lnSpc>
            </a:pPr>
            <a:r>
              <a:rPr lang="ru-RU" sz="2000" b="1" dirty="0">
                <a:solidFill>
                  <a:srgbClr val="FFFF00"/>
                </a:solidFill>
                <a:latin typeface="Times New Roman" pitchFamily="18" charset="0"/>
                <a:cs typeface="Times New Roman" pitchFamily="18" charset="0"/>
              </a:rPr>
              <a:t>Периодичность</a:t>
            </a:r>
            <a:r>
              <a:rPr lang="ru-RU" sz="2000" dirty="0">
                <a:latin typeface="Times New Roman" pitchFamily="18" charset="0"/>
                <a:cs typeface="Times New Roman" pitchFamily="18" charset="0"/>
              </a:rPr>
              <a:t>  1 раз в месяц.</a:t>
            </a:r>
          </a:p>
          <a:p>
            <a:pPr>
              <a:lnSpc>
                <a:spcPct val="150000"/>
              </a:lnSpc>
            </a:pPr>
            <a:r>
              <a:rPr lang="ru-RU" sz="2000" b="1" dirty="0">
                <a:solidFill>
                  <a:srgbClr val="FFFF00"/>
                </a:solidFill>
                <a:latin typeface="Times New Roman" pitchFamily="18" charset="0"/>
                <a:cs typeface="Times New Roman" pitchFamily="18" charset="0"/>
              </a:rPr>
              <a:t>Количество</a:t>
            </a:r>
            <a:r>
              <a:rPr lang="ru-RU" sz="2000" b="1" dirty="0">
                <a:solidFill>
                  <a:srgbClr val="0070C0"/>
                </a:solidFill>
                <a:latin typeface="Times New Roman" pitchFamily="18" charset="0"/>
                <a:cs typeface="Times New Roman" pitchFamily="18" charset="0"/>
              </a:rPr>
              <a:t> </a:t>
            </a:r>
            <a:r>
              <a:rPr lang="ru-RU" sz="2000" b="1" dirty="0">
                <a:solidFill>
                  <a:srgbClr val="FFFF00"/>
                </a:solidFill>
                <a:latin typeface="Times New Roman" pitchFamily="18" charset="0"/>
                <a:cs typeface="Times New Roman" pitchFamily="18" charset="0"/>
              </a:rPr>
              <a:t>полос</a:t>
            </a:r>
            <a:r>
              <a:rPr lang="ru-RU" sz="2000" b="1" dirty="0">
                <a:solidFill>
                  <a:srgbClr val="0070C0"/>
                </a:solidFill>
                <a:latin typeface="Times New Roman" pitchFamily="18" charset="0"/>
                <a:cs typeface="Times New Roman" pitchFamily="18" charset="0"/>
              </a:rPr>
              <a:t> </a:t>
            </a:r>
            <a:r>
              <a:rPr lang="ru-RU" sz="2000" dirty="0">
                <a:latin typeface="Times New Roman" pitchFamily="18" charset="0"/>
                <a:cs typeface="Times New Roman" pitchFamily="18" charset="0"/>
              </a:rPr>
              <a:t>-10-12, формат А 4.</a:t>
            </a:r>
          </a:p>
          <a:p>
            <a:pPr>
              <a:lnSpc>
                <a:spcPct val="150000"/>
              </a:lnSpc>
            </a:pPr>
            <a:r>
              <a:rPr lang="ru-RU" sz="2000" b="1" dirty="0">
                <a:solidFill>
                  <a:srgbClr val="FFFF00"/>
                </a:solidFill>
                <a:latin typeface="Times New Roman" pitchFamily="18" charset="0"/>
                <a:cs typeface="Times New Roman" pitchFamily="18" charset="0"/>
              </a:rPr>
              <a:t>Цветность: </a:t>
            </a:r>
            <a:r>
              <a:rPr lang="ru-RU" sz="2000" dirty="0">
                <a:latin typeface="Times New Roman" pitchFamily="18" charset="0"/>
                <a:cs typeface="Times New Roman" pitchFamily="18" charset="0"/>
              </a:rPr>
              <a:t>полноцветная обложка.</a:t>
            </a:r>
          </a:p>
          <a:p>
            <a:pPr>
              <a:lnSpc>
                <a:spcPct val="150000"/>
              </a:lnSpc>
            </a:pPr>
            <a:r>
              <a:rPr lang="ru-RU" sz="2000" b="1" dirty="0">
                <a:solidFill>
                  <a:srgbClr val="FFFF00"/>
                </a:solidFill>
                <a:latin typeface="Times New Roman" pitchFamily="18" charset="0"/>
                <a:cs typeface="Times New Roman" pitchFamily="18" charset="0"/>
              </a:rPr>
              <a:t>Способ распространения </a:t>
            </a:r>
            <a:r>
              <a:rPr lang="ru-RU" sz="2000" dirty="0">
                <a:latin typeface="Times New Roman" pitchFamily="18" charset="0"/>
                <a:cs typeface="Times New Roman" pitchFamily="18" charset="0"/>
              </a:rPr>
              <a:t>- электронный</a:t>
            </a:r>
          </a:p>
        </p:txBody>
      </p:sp>
      <p:pic>
        <p:nvPicPr>
          <p:cNvPr id="6" name="Рисунок 5" descr="s1200.jpg"/>
          <p:cNvPicPr>
            <a:picLocks noChangeAspect="1"/>
          </p:cNvPicPr>
          <p:nvPr/>
        </p:nvPicPr>
        <p:blipFill>
          <a:blip r:embed="rId2"/>
          <a:stretch>
            <a:fillRect/>
          </a:stretch>
        </p:blipFill>
        <p:spPr>
          <a:xfrm>
            <a:off x="0" y="-32"/>
            <a:ext cx="2928934" cy="3809995"/>
          </a:xfrm>
          <a:prstGeom prst="rect">
            <a:avLst/>
          </a:prstGeom>
        </p:spPr>
      </p:pic>
      <p:grpSp>
        <p:nvGrpSpPr>
          <p:cNvPr id="10" name="Группа 9"/>
          <p:cNvGrpSpPr/>
          <p:nvPr/>
        </p:nvGrpSpPr>
        <p:grpSpPr>
          <a:xfrm>
            <a:off x="3536158" y="1714481"/>
            <a:ext cx="2196466" cy="2646879"/>
            <a:chOff x="4714876" y="1285860"/>
            <a:chExt cx="2466207" cy="1759406"/>
          </a:xfrm>
        </p:grpSpPr>
        <p:sp>
          <p:nvSpPr>
            <p:cNvPr id="7" name="TextBox 6"/>
            <p:cNvSpPr txBox="1"/>
            <p:nvPr/>
          </p:nvSpPr>
          <p:spPr>
            <a:xfrm>
              <a:off x="4714876" y="1285860"/>
              <a:ext cx="2286016" cy="1759406"/>
            </a:xfrm>
            <a:prstGeom prst="rect">
              <a:avLst/>
            </a:prstGeom>
            <a:noFill/>
          </p:spPr>
          <p:txBody>
            <a:bodyPr wrap="square" rtlCol="0">
              <a:spAutoFit/>
            </a:bodyPr>
            <a:lstStyle/>
            <a:p>
              <a:r>
                <a:rPr lang="ru-RU" sz="16600" dirty="0">
                  <a:solidFill>
                    <a:srgbClr val="FF0066"/>
                  </a:solidFill>
                  <a:sym typeface="Wingdings"/>
                </a:rPr>
                <a:t></a:t>
              </a:r>
              <a:endParaRPr lang="ru-RU" sz="16600" dirty="0">
                <a:solidFill>
                  <a:srgbClr val="FF0066"/>
                </a:solidFill>
              </a:endParaRPr>
            </a:p>
          </p:txBody>
        </p:sp>
        <p:sp>
          <p:nvSpPr>
            <p:cNvPr id="8" name="TextBox 7"/>
            <p:cNvSpPr txBox="1"/>
            <p:nvPr/>
          </p:nvSpPr>
          <p:spPr>
            <a:xfrm>
              <a:off x="5316458" y="1713229"/>
              <a:ext cx="928693" cy="286415"/>
            </a:xfrm>
            <a:prstGeom prst="rect">
              <a:avLst/>
            </a:prstGeom>
            <a:noFill/>
          </p:spPr>
          <p:txBody>
            <a:bodyPr wrap="square" rtlCol="0">
              <a:spAutoFit/>
            </a:bodyPr>
            <a:lstStyle/>
            <a:p>
              <a:r>
                <a:rPr lang="ru-RU" sz="1200" dirty="0">
                  <a:solidFill>
                    <a:srgbClr val="FFFF00"/>
                  </a:solidFill>
                </a:rPr>
                <a:t>Газета </a:t>
              </a:r>
            </a:p>
            <a:p>
              <a:r>
                <a:rPr lang="ru-RU" sz="1000" dirty="0">
                  <a:solidFill>
                    <a:srgbClr val="FFFF00"/>
                  </a:solidFill>
                </a:rPr>
                <a:t>«КУЛИНАР»</a:t>
              </a:r>
            </a:p>
          </p:txBody>
        </p:sp>
        <p:sp>
          <p:nvSpPr>
            <p:cNvPr id="9" name="TextBox 8"/>
            <p:cNvSpPr txBox="1"/>
            <p:nvPr/>
          </p:nvSpPr>
          <p:spPr>
            <a:xfrm>
              <a:off x="6278992" y="1713229"/>
              <a:ext cx="902091" cy="470539"/>
            </a:xfrm>
            <a:prstGeom prst="rect">
              <a:avLst/>
            </a:prstGeom>
            <a:noFill/>
          </p:spPr>
          <p:txBody>
            <a:bodyPr wrap="none" rtlCol="0">
              <a:spAutoFit/>
            </a:bodyPr>
            <a:lstStyle/>
            <a:p>
              <a:r>
                <a:rPr lang="ru-RU" sz="1000" dirty="0">
                  <a:solidFill>
                    <a:srgbClr val="FFFF00"/>
                  </a:solidFill>
                </a:rPr>
                <a:t>«Техникум </a:t>
              </a:r>
            </a:p>
            <a:p>
              <a:r>
                <a:rPr lang="ru-RU" sz="1000" dirty="0">
                  <a:solidFill>
                    <a:srgbClr val="FFFF00"/>
                  </a:solidFill>
                </a:rPr>
                <a:t>индустрии </a:t>
              </a:r>
            </a:p>
            <a:p>
              <a:r>
                <a:rPr lang="ru-RU" sz="1000" dirty="0">
                  <a:solidFill>
                    <a:srgbClr val="FFFF00"/>
                  </a:solidFill>
                </a:rPr>
                <a:t>питания и </a:t>
              </a:r>
            </a:p>
            <a:p>
              <a:r>
                <a:rPr lang="ru-RU" sz="1000" dirty="0">
                  <a:solidFill>
                    <a:srgbClr val="FFFF00"/>
                  </a:solidFill>
                </a:rPr>
                <a:t>услуг»</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6" y="785786"/>
            <a:ext cx="5840057" cy="2123658"/>
          </a:xfrm>
          <a:prstGeom prst="rect">
            <a:avLst/>
          </a:prstGeom>
          <a:noFill/>
        </p:spPr>
        <p:txBody>
          <a:bodyPr wrap="square" rtlCol="0">
            <a:spAutoFit/>
          </a:bodyPr>
          <a:lstStyle/>
          <a:p>
            <a:pPr algn="just">
              <a:lnSpc>
                <a:spcPct val="150000"/>
              </a:lnSpc>
            </a:pPr>
            <a:r>
              <a:rPr lang="ru-RU" sz="2400" i="1" dirty="0">
                <a:solidFill>
                  <a:srgbClr val="FFC000"/>
                </a:solidFill>
              </a:rPr>
              <a:t>информационный микс, тематические рубрики для студентов, преподавателей, сотрудников техникума.</a:t>
            </a:r>
          </a:p>
          <a:p>
            <a:endParaRPr lang="ru-RU" sz="2400" i="1" dirty="0"/>
          </a:p>
        </p:txBody>
      </p:sp>
      <p:sp>
        <p:nvSpPr>
          <p:cNvPr id="4" name="Прямоугольник 3"/>
          <p:cNvSpPr/>
          <p:nvPr/>
        </p:nvSpPr>
        <p:spPr>
          <a:xfrm>
            <a:off x="285728" y="214282"/>
            <a:ext cx="6072229"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ГАЗЕТА «КУЛИНАР» - это </a:t>
            </a:r>
          </a:p>
        </p:txBody>
      </p:sp>
      <p:pic>
        <p:nvPicPr>
          <p:cNvPr id="5" name="Рисунок 4" descr="AdobeStock_166179880-e1534410648326.jpeg"/>
          <p:cNvPicPr>
            <a:picLocks noChangeAspect="1"/>
          </p:cNvPicPr>
          <p:nvPr/>
        </p:nvPicPr>
        <p:blipFill>
          <a:blip r:embed="rId2" cstate="print"/>
          <a:stretch>
            <a:fillRect/>
          </a:stretch>
        </p:blipFill>
        <p:spPr>
          <a:xfrm>
            <a:off x="0" y="5048253"/>
            <a:ext cx="3464474" cy="4095779"/>
          </a:xfrm>
          <a:prstGeom prst="rect">
            <a:avLst/>
          </a:prstGeom>
        </p:spPr>
      </p:pic>
      <p:pic>
        <p:nvPicPr>
          <p:cNvPr id="6" name="Рисунок 5" descr="19.jpg"/>
          <p:cNvPicPr>
            <a:picLocks noChangeAspect="1"/>
          </p:cNvPicPr>
          <p:nvPr/>
        </p:nvPicPr>
        <p:blipFill>
          <a:blip r:embed="rId3"/>
          <a:stretch>
            <a:fillRect/>
          </a:stretch>
        </p:blipFill>
        <p:spPr>
          <a:xfrm>
            <a:off x="3512230" y="5048253"/>
            <a:ext cx="3345771" cy="40957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65621"/>
            <a:ext cx="7125917"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 ГАЗЕТОЙ «КУЛИНАР» </a:t>
            </a:r>
          </a:p>
          <a:p>
            <a:pPr algn="ct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ИНТЕРЕСНЕЙ ДОСУГ </a:t>
            </a:r>
          </a:p>
        </p:txBody>
      </p:sp>
      <p:sp>
        <p:nvSpPr>
          <p:cNvPr id="4" name="TextBox 3"/>
          <p:cNvSpPr txBox="1"/>
          <p:nvPr/>
        </p:nvSpPr>
        <p:spPr>
          <a:xfrm>
            <a:off x="928670" y="2071670"/>
            <a:ext cx="5357850" cy="3323987"/>
          </a:xfrm>
          <a:prstGeom prst="rect">
            <a:avLst/>
          </a:prstGeom>
          <a:noFill/>
        </p:spPr>
        <p:txBody>
          <a:bodyPr wrap="square" rtlCol="0">
            <a:spAutoFit/>
          </a:bodyPr>
          <a:lstStyle/>
          <a:p>
            <a:pPr>
              <a:lnSpc>
                <a:spcPct val="150000"/>
              </a:lnSpc>
            </a:pPr>
            <a:r>
              <a:rPr lang="ru-RU" sz="2000" b="1" dirty="0">
                <a:solidFill>
                  <a:srgbClr val="7030A0"/>
                </a:solidFill>
              </a:rPr>
              <a:t>В ней максимум полезной информации о:</a:t>
            </a:r>
          </a:p>
          <a:p>
            <a:pPr>
              <a:lnSpc>
                <a:spcPct val="150000"/>
              </a:lnSpc>
            </a:pPr>
            <a:r>
              <a:rPr lang="ru-RU" sz="2000" b="1" dirty="0">
                <a:solidFill>
                  <a:srgbClr val="7030A0"/>
                </a:solidFill>
                <a:sym typeface="Wingdings"/>
              </a:rPr>
              <a:t>  </a:t>
            </a:r>
            <a:r>
              <a:rPr lang="ru-RU" sz="2000" b="1" dirty="0">
                <a:solidFill>
                  <a:srgbClr val="7030A0"/>
                </a:solidFill>
              </a:rPr>
              <a:t>конференциях,</a:t>
            </a:r>
          </a:p>
          <a:p>
            <a:pPr>
              <a:lnSpc>
                <a:spcPct val="150000"/>
              </a:lnSpc>
            </a:pPr>
            <a:r>
              <a:rPr lang="ru-RU" sz="2000" b="1" dirty="0">
                <a:solidFill>
                  <a:srgbClr val="7030A0"/>
                </a:solidFill>
                <a:sym typeface="Wingdings"/>
              </a:rPr>
              <a:t>  </a:t>
            </a:r>
            <a:r>
              <a:rPr lang="ru-RU" sz="2000" b="1" dirty="0">
                <a:solidFill>
                  <a:srgbClr val="7030A0"/>
                </a:solidFill>
              </a:rPr>
              <a:t>олимпиадах,</a:t>
            </a:r>
          </a:p>
          <a:p>
            <a:pPr>
              <a:lnSpc>
                <a:spcPct val="150000"/>
              </a:lnSpc>
            </a:pPr>
            <a:r>
              <a:rPr lang="ru-RU" sz="2000" b="1" dirty="0">
                <a:solidFill>
                  <a:srgbClr val="7030A0"/>
                </a:solidFill>
                <a:sym typeface="Wingdings"/>
              </a:rPr>
              <a:t>  </a:t>
            </a:r>
            <a:r>
              <a:rPr lang="ru-RU" sz="2000" b="1" dirty="0">
                <a:solidFill>
                  <a:srgbClr val="7030A0"/>
                </a:solidFill>
              </a:rPr>
              <a:t>конкурсах,</a:t>
            </a:r>
          </a:p>
          <a:p>
            <a:pPr>
              <a:lnSpc>
                <a:spcPct val="150000"/>
              </a:lnSpc>
            </a:pPr>
            <a:r>
              <a:rPr lang="ru-RU" sz="2000" b="1" dirty="0">
                <a:solidFill>
                  <a:srgbClr val="7030A0"/>
                </a:solidFill>
                <a:sym typeface="Wingdings"/>
              </a:rPr>
              <a:t>  </a:t>
            </a:r>
            <a:r>
              <a:rPr lang="ru-RU" sz="2000" b="1" dirty="0">
                <a:solidFill>
                  <a:srgbClr val="7030A0"/>
                </a:solidFill>
              </a:rPr>
              <a:t>соревнованиях,</a:t>
            </a:r>
          </a:p>
          <a:p>
            <a:pPr>
              <a:lnSpc>
                <a:spcPct val="150000"/>
              </a:lnSpc>
            </a:pPr>
            <a:r>
              <a:rPr lang="ru-RU" sz="2000" b="1" dirty="0">
                <a:solidFill>
                  <a:srgbClr val="7030A0"/>
                </a:solidFill>
                <a:sym typeface="Wingdings"/>
              </a:rPr>
              <a:t>  </a:t>
            </a:r>
            <a:r>
              <a:rPr lang="ru-RU" sz="2000" b="1" dirty="0">
                <a:solidFill>
                  <a:srgbClr val="7030A0"/>
                </a:solidFill>
              </a:rPr>
              <a:t>праздниках,</a:t>
            </a:r>
          </a:p>
          <a:p>
            <a:pPr>
              <a:lnSpc>
                <a:spcPct val="150000"/>
              </a:lnSpc>
            </a:pPr>
            <a:r>
              <a:rPr lang="ru-RU" sz="2000" b="1" dirty="0">
                <a:solidFill>
                  <a:srgbClr val="7030A0"/>
                </a:solidFill>
                <a:sym typeface="Wingdings"/>
              </a:rPr>
              <a:t>  </a:t>
            </a:r>
            <a:r>
              <a:rPr lang="ru-RU" sz="2000" b="1" dirty="0">
                <a:solidFill>
                  <a:srgbClr val="7030A0"/>
                </a:solidFill>
              </a:rPr>
              <a:t>встречах.</a:t>
            </a:r>
          </a:p>
        </p:txBody>
      </p:sp>
      <p:pic>
        <p:nvPicPr>
          <p:cNvPr id="5" name="Рисунок 4" descr="Still-life_Juice_506402_2880x1800.jpg"/>
          <p:cNvPicPr>
            <a:picLocks noChangeAspect="1"/>
          </p:cNvPicPr>
          <p:nvPr/>
        </p:nvPicPr>
        <p:blipFill>
          <a:blip r:embed="rId2" cstate="print"/>
          <a:stretch>
            <a:fillRect/>
          </a:stretch>
        </p:blipFill>
        <p:spPr>
          <a:xfrm>
            <a:off x="3429000" y="2643174"/>
            <a:ext cx="2857520" cy="25598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94" y="0"/>
            <a:ext cx="5465007"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Редакционная коллегия ГАЗЕТЫ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«КУЛИНАР»:</a:t>
            </a:r>
          </a:p>
        </p:txBody>
      </p:sp>
      <p:sp>
        <p:nvSpPr>
          <p:cNvPr id="4" name="TextBox 3"/>
          <p:cNvSpPr txBox="1"/>
          <p:nvPr/>
        </p:nvSpPr>
        <p:spPr>
          <a:xfrm>
            <a:off x="428604" y="1071538"/>
            <a:ext cx="3429000" cy="1754326"/>
          </a:xfrm>
          <a:prstGeom prst="rect">
            <a:avLst/>
          </a:prstGeom>
          <a:noFill/>
        </p:spPr>
        <p:txBody>
          <a:bodyPr wrap="square" rtlCol="0">
            <a:spAutoFit/>
          </a:bodyPr>
          <a:lstStyle/>
          <a:p>
            <a:r>
              <a:rPr lang="ru-RU" dirty="0">
                <a:solidFill>
                  <a:schemeClr val="bg1"/>
                </a:solidFill>
              </a:rPr>
              <a:t>Директор </a:t>
            </a:r>
            <a:r>
              <a:rPr lang="ru-RU" dirty="0" smtClean="0">
                <a:solidFill>
                  <a:schemeClr val="bg1"/>
                </a:solidFill>
              </a:rPr>
              <a:t>ГАПОУ СО «Техникум </a:t>
            </a:r>
            <a:r>
              <a:rPr lang="ru-RU" dirty="0">
                <a:solidFill>
                  <a:schemeClr val="bg1"/>
                </a:solidFill>
              </a:rPr>
              <a:t>индустрии питания и услуг «Кулинар»: </a:t>
            </a:r>
          </a:p>
          <a:p>
            <a:r>
              <a:rPr lang="ru-RU" dirty="0" err="1">
                <a:solidFill>
                  <a:schemeClr val="bg1"/>
                </a:solidFill>
              </a:rPr>
              <a:t>Исламгалиев</a:t>
            </a:r>
            <a:r>
              <a:rPr lang="ru-RU" dirty="0">
                <a:solidFill>
                  <a:schemeClr val="bg1"/>
                </a:solidFill>
              </a:rPr>
              <a:t> Феликс </a:t>
            </a:r>
            <a:r>
              <a:rPr lang="ru-RU" dirty="0" err="1">
                <a:solidFill>
                  <a:schemeClr val="bg1"/>
                </a:solidFill>
              </a:rPr>
              <a:t>Галиаскарович</a:t>
            </a:r>
            <a:r>
              <a:rPr lang="ru-RU" dirty="0">
                <a:solidFill>
                  <a:schemeClr val="bg1"/>
                </a:solidFill>
              </a:rPr>
              <a:t>. </a:t>
            </a:r>
          </a:p>
          <a:p>
            <a:endParaRPr lang="ru-RU" dirty="0"/>
          </a:p>
        </p:txBody>
      </p:sp>
      <p:sp>
        <p:nvSpPr>
          <p:cNvPr id="5" name="TextBox 4"/>
          <p:cNvSpPr txBox="1"/>
          <p:nvPr/>
        </p:nvSpPr>
        <p:spPr>
          <a:xfrm>
            <a:off x="3929042" y="1071538"/>
            <a:ext cx="2928958" cy="1200329"/>
          </a:xfrm>
          <a:prstGeom prst="rect">
            <a:avLst/>
          </a:prstGeom>
          <a:noFill/>
        </p:spPr>
        <p:txBody>
          <a:bodyPr wrap="square" rtlCol="0">
            <a:spAutoFit/>
          </a:bodyPr>
          <a:lstStyle/>
          <a:p>
            <a:r>
              <a:rPr lang="ru-RU" dirty="0" smtClean="0">
                <a:solidFill>
                  <a:schemeClr val="bg1"/>
                </a:solidFill>
              </a:rPr>
              <a:t>Заместитель директора </a:t>
            </a:r>
            <a:r>
              <a:rPr lang="ru-RU" dirty="0">
                <a:solidFill>
                  <a:schemeClr val="bg1"/>
                </a:solidFill>
              </a:rPr>
              <a:t>по УМР: </a:t>
            </a:r>
          </a:p>
          <a:p>
            <a:r>
              <a:rPr lang="ru-RU" dirty="0">
                <a:solidFill>
                  <a:schemeClr val="bg1"/>
                </a:solidFill>
              </a:rPr>
              <a:t>Бугуева Людмила Валерияновна.</a:t>
            </a:r>
          </a:p>
        </p:txBody>
      </p:sp>
      <p:pic>
        <p:nvPicPr>
          <p:cNvPr id="6" name="Рисунок 5" descr="Директор.jpg"/>
          <p:cNvPicPr>
            <a:picLocks noChangeAspect="1"/>
          </p:cNvPicPr>
          <p:nvPr/>
        </p:nvPicPr>
        <p:blipFill>
          <a:blip r:embed="rId2"/>
          <a:stretch>
            <a:fillRect/>
          </a:stretch>
        </p:blipFill>
        <p:spPr>
          <a:xfrm>
            <a:off x="857232" y="2714613"/>
            <a:ext cx="1740246" cy="1285884"/>
          </a:xfrm>
          <a:prstGeom prst="rect">
            <a:avLst/>
          </a:prstGeom>
        </p:spPr>
      </p:pic>
      <p:sp>
        <p:nvSpPr>
          <p:cNvPr id="7" name="TextBox 6"/>
          <p:cNvSpPr txBox="1"/>
          <p:nvPr/>
        </p:nvSpPr>
        <p:spPr>
          <a:xfrm>
            <a:off x="428604" y="4572000"/>
            <a:ext cx="3929090" cy="1200329"/>
          </a:xfrm>
          <a:prstGeom prst="rect">
            <a:avLst/>
          </a:prstGeom>
          <a:noFill/>
        </p:spPr>
        <p:txBody>
          <a:bodyPr wrap="square" rtlCol="0">
            <a:spAutoFit/>
          </a:bodyPr>
          <a:lstStyle/>
          <a:p>
            <a:r>
              <a:rPr lang="ru-RU" dirty="0">
                <a:solidFill>
                  <a:schemeClr val="bg1"/>
                </a:solidFill>
              </a:rPr>
              <a:t>Редактор газеты: преподаватель русского </a:t>
            </a:r>
          </a:p>
          <a:p>
            <a:r>
              <a:rPr lang="ru-RU" dirty="0">
                <a:solidFill>
                  <a:schemeClr val="bg1"/>
                </a:solidFill>
              </a:rPr>
              <a:t>языка и литературы</a:t>
            </a:r>
          </a:p>
          <a:p>
            <a:r>
              <a:rPr lang="ru-RU" dirty="0">
                <a:solidFill>
                  <a:schemeClr val="bg1"/>
                </a:solidFill>
              </a:rPr>
              <a:t>Перовская Татьяна Ивановна, </a:t>
            </a:r>
          </a:p>
        </p:txBody>
      </p:sp>
      <p:sp>
        <p:nvSpPr>
          <p:cNvPr id="8" name="TextBox 7"/>
          <p:cNvSpPr txBox="1"/>
          <p:nvPr/>
        </p:nvSpPr>
        <p:spPr>
          <a:xfrm>
            <a:off x="4071942" y="4572000"/>
            <a:ext cx="2928934" cy="1200329"/>
          </a:xfrm>
          <a:prstGeom prst="rect">
            <a:avLst/>
          </a:prstGeom>
          <a:noFill/>
        </p:spPr>
        <p:txBody>
          <a:bodyPr wrap="square" rtlCol="0">
            <a:spAutoFit/>
          </a:bodyPr>
          <a:lstStyle/>
          <a:p>
            <a:r>
              <a:rPr lang="ru-RU" dirty="0">
                <a:solidFill>
                  <a:schemeClr val="bg1"/>
                </a:solidFill>
              </a:rPr>
              <a:t>Оформитель: педагог </a:t>
            </a:r>
          </a:p>
          <a:p>
            <a:r>
              <a:rPr lang="ru-RU" dirty="0">
                <a:solidFill>
                  <a:schemeClr val="bg1"/>
                </a:solidFill>
              </a:rPr>
              <a:t>дополнительного образования </a:t>
            </a:r>
          </a:p>
          <a:p>
            <a:r>
              <a:rPr lang="ru-RU" dirty="0" err="1">
                <a:solidFill>
                  <a:schemeClr val="bg1"/>
                </a:solidFill>
              </a:rPr>
              <a:t>Злобинский</a:t>
            </a:r>
            <a:r>
              <a:rPr lang="ru-RU" dirty="0">
                <a:solidFill>
                  <a:schemeClr val="bg1"/>
                </a:solidFill>
              </a:rPr>
              <a:t> В.А. </a:t>
            </a:r>
          </a:p>
        </p:txBody>
      </p:sp>
      <p:sp>
        <p:nvSpPr>
          <p:cNvPr id="9" name="TextBox 8"/>
          <p:cNvSpPr txBox="1"/>
          <p:nvPr/>
        </p:nvSpPr>
        <p:spPr>
          <a:xfrm>
            <a:off x="2500306" y="8501090"/>
            <a:ext cx="1725152" cy="369332"/>
          </a:xfrm>
          <a:prstGeom prst="rect">
            <a:avLst/>
          </a:prstGeom>
          <a:noFill/>
        </p:spPr>
        <p:txBody>
          <a:bodyPr wrap="none" rtlCol="0">
            <a:spAutoFit/>
          </a:bodyPr>
          <a:lstStyle/>
          <a:p>
            <a:r>
              <a:rPr lang="ru-RU" b="1" i="1" dirty="0"/>
              <a:t>Сентябрь 2019</a:t>
            </a:r>
          </a:p>
        </p:txBody>
      </p:sp>
      <p:pic>
        <p:nvPicPr>
          <p:cNvPr id="10" name="Рисунок 9" descr="233.JPG"/>
          <p:cNvPicPr>
            <a:picLocks noChangeAspect="1"/>
          </p:cNvPicPr>
          <p:nvPr/>
        </p:nvPicPr>
        <p:blipFill>
          <a:blip r:embed="rId3" cstate="print"/>
          <a:stretch>
            <a:fillRect/>
          </a:stretch>
        </p:blipFill>
        <p:spPr>
          <a:xfrm>
            <a:off x="4214818" y="2714612"/>
            <a:ext cx="1643074" cy="1338801"/>
          </a:xfrm>
          <a:prstGeom prst="rect">
            <a:avLst/>
          </a:prstGeom>
        </p:spPr>
      </p:pic>
      <p:pic>
        <p:nvPicPr>
          <p:cNvPr id="11" name="Рисунок 10" descr="Перовская 2.jpg"/>
          <p:cNvPicPr>
            <a:picLocks noChangeAspect="1"/>
          </p:cNvPicPr>
          <p:nvPr/>
        </p:nvPicPr>
        <p:blipFill>
          <a:blip r:embed="rId4" cstate="print"/>
          <a:stretch>
            <a:fillRect/>
          </a:stretch>
        </p:blipFill>
        <p:spPr>
          <a:xfrm>
            <a:off x="928671" y="6072198"/>
            <a:ext cx="1309696" cy="1428760"/>
          </a:xfrm>
          <a:prstGeom prst="rect">
            <a:avLst/>
          </a:prstGeom>
        </p:spPr>
      </p:pic>
      <p:pic>
        <p:nvPicPr>
          <p:cNvPr id="12" name="Рисунок 11" descr="ummuj.jpg"/>
          <p:cNvPicPr>
            <a:picLocks noChangeAspect="1"/>
          </p:cNvPicPr>
          <p:nvPr/>
        </p:nvPicPr>
        <p:blipFill>
          <a:blip r:embed="rId5" cstate="print"/>
          <a:stretch>
            <a:fillRect/>
          </a:stretch>
        </p:blipFill>
        <p:spPr>
          <a:xfrm>
            <a:off x="4286256" y="6000760"/>
            <a:ext cx="1500198" cy="15001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95C12B-35D4-4EBF-8EED-1F14347FF399}"/>
              </a:ext>
            </a:extLst>
          </p:cNvPr>
          <p:cNvSpPr txBox="1"/>
          <p:nvPr/>
        </p:nvSpPr>
        <p:spPr>
          <a:xfrm>
            <a:off x="410945" y="347531"/>
            <a:ext cx="4158462" cy="4616648"/>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Здравствуйте,  </a:t>
            </a:r>
            <a:r>
              <a:rPr lang="ru-RU" sz="1400" dirty="0">
                <a:latin typeface="Times New Roman" panose="02020603050405020304" pitchFamily="18" charset="0"/>
                <a:cs typeface="Times New Roman" panose="02020603050405020304" pitchFamily="18" charset="0"/>
              </a:rPr>
              <a:t>дорогие читатели</a:t>
            </a:r>
            <a:r>
              <a:rPr lang="ru-RU" sz="1400" dirty="0" smtClean="0">
                <a:latin typeface="Times New Roman" panose="02020603050405020304" pitchFamily="18" charset="0"/>
                <a:cs typeface="Times New Roman" panose="02020603050405020304" pitchFamily="18" charset="0"/>
              </a:rPr>
              <a:t>!</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«Кулинар» --  это лучший </a:t>
            </a:r>
            <a:r>
              <a:rPr lang="ru-RU" sz="1400" dirty="0" smtClean="0">
                <a:latin typeface="Times New Roman" panose="02020603050405020304" pitchFamily="18" charset="0"/>
                <a:cs typeface="Times New Roman" panose="02020603050405020304" pitchFamily="18" charset="0"/>
              </a:rPr>
              <a:t>новостной  </a:t>
            </a:r>
            <a:r>
              <a:rPr lang="ru-RU" sz="1400" dirty="0">
                <a:latin typeface="Times New Roman" panose="02020603050405020304" pitchFamily="18" charset="0"/>
                <a:cs typeface="Times New Roman" panose="02020603050405020304" pitchFamily="18" charset="0"/>
              </a:rPr>
              <a:t>дайджест. Это оперативная информация об учебной и внеучебной деятельности техникума. В нем -- максимум полезной информации об учебной деятельности,  молодежной политике, педагогических инновациях.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 данном номере  вы найдете следующие материалы:  </a:t>
            </a: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-Августовская </a:t>
            </a:r>
            <a:r>
              <a:rPr lang="ru-RU" sz="1400" dirty="0">
                <a:latin typeface="Times New Roman" panose="02020603050405020304" pitchFamily="18" charset="0"/>
                <a:cs typeface="Times New Roman" panose="02020603050405020304" pitchFamily="18" charset="0"/>
              </a:rPr>
              <a:t>конференция педагогического коллектива техникума.</a:t>
            </a:r>
          </a:p>
          <a:p>
            <a:pPr algn="just"/>
            <a:r>
              <a:rPr lang="ru-RU" sz="1400" dirty="0">
                <a:latin typeface="Times New Roman" panose="02020603050405020304" pitchFamily="18" charset="0"/>
                <a:cs typeface="Times New Roman" panose="02020603050405020304" pitchFamily="18" charset="0"/>
              </a:rPr>
              <a:t>- Первое сентября в техникуме</a:t>
            </a:r>
          </a:p>
          <a:p>
            <a:pPr algn="just"/>
            <a:r>
              <a:rPr lang="ru-RU" sz="1400" dirty="0">
                <a:latin typeface="Times New Roman" panose="02020603050405020304" pitchFamily="18" charset="0"/>
                <a:cs typeface="Times New Roman" panose="02020603050405020304" pitchFamily="18" charset="0"/>
              </a:rPr>
              <a:t> -Губернаторская стипендия — престижно и </a:t>
            </a:r>
            <a:r>
              <a:rPr lang="ru-RU" sz="1400" dirty="0" smtClean="0">
                <a:latin typeface="Times New Roman" panose="02020603050405020304" pitchFamily="18" charset="0"/>
                <a:cs typeface="Times New Roman" panose="02020603050405020304" pitchFamily="18" charset="0"/>
              </a:rPr>
              <a:t>ответственно.</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Абилимпикс</a:t>
            </a:r>
            <a:r>
              <a:rPr lang="ru-RU" sz="1400" dirty="0">
                <a:latin typeface="Times New Roman" panose="02020603050405020304" pitchFamily="18" charset="0"/>
                <a:cs typeface="Times New Roman" panose="02020603050405020304" pitchFamily="18" charset="0"/>
              </a:rPr>
              <a:t>: больше, чем надежда  </a:t>
            </a:r>
          </a:p>
          <a:p>
            <a:pPr algn="just"/>
            <a:r>
              <a:rPr lang="ru-RU" sz="1400" dirty="0">
                <a:latin typeface="Times New Roman" panose="02020603050405020304" pitchFamily="18" charset="0"/>
                <a:cs typeface="Times New Roman" panose="02020603050405020304" pitchFamily="18" charset="0"/>
              </a:rPr>
              <a:t>-Всероссийское сочинение. </a:t>
            </a:r>
          </a:p>
          <a:p>
            <a:pPr algn="just"/>
            <a:r>
              <a:rPr lang="ru-RU" sz="1400" dirty="0">
                <a:latin typeface="Times New Roman" panose="02020603050405020304" pitchFamily="18" charset="0"/>
                <a:cs typeface="Times New Roman" panose="02020603050405020304" pitchFamily="18" charset="0"/>
              </a:rPr>
              <a:t>-Поздравления с Днем Учителя. </a:t>
            </a:r>
          </a:p>
          <a:p>
            <a:pPr algn="just"/>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Желаю приятного чтения! </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6323" y="4500562"/>
            <a:ext cx="2071678" cy="2286016"/>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8" y="6786578"/>
            <a:ext cx="2285992" cy="2357422"/>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14554" y="6786578"/>
            <a:ext cx="2428892" cy="2357422"/>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86058" y="4500562"/>
            <a:ext cx="2000264" cy="2286016"/>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360" y="6786578"/>
            <a:ext cx="2203194" cy="2357422"/>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786322" y="2500298"/>
            <a:ext cx="2071678" cy="2013483"/>
          </a:xfrm>
          <a:prstGeom prst="rect">
            <a:avLst/>
          </a:prstGeom>
        </p:spPr>
      </p:pic>
      <p:sp>
        <p:nvSpPr>
          <p:cNvPr id="13" name="TextBox 12"/>
          <p:cNvSpPr txBox="1"/>
          <p:nvPr/>
        </p:nvSpPr>
        <p:spPr>
          <a:xfrm>
            <a:off x="2143116" y="0"/>
            <a:ext cx="2857520" cy="646331"/>
          </a:xfrm>
          <a:prstGeom prst="rect">
            <a:avLst/>
          </a:prstGeom>
          <a:noFill/>
        </p:spPr>
        <p:txBody>
          <a:bodyPr wrap="square" rtlCol="0">
            <a:spAutoFit/>
          </a:bodyPr>
          <a:lstStyle/>
          <a:p>
            <a:r>
              <a:rPr lang="ru-RU" dirty="0" smtClean="0"/>
              <a:t> </a:t>
            </a:r>
            <a:r>
              <a:rPr lang="ru-RU" b="1" dirty="0" smtClean="0">
                <a:latin typeface="Times New Roman" panose="02020603050405020304" pitchFamily="18" charset="0"/>
                <a:cs typeface="Times New Roman" panose="02020603050405020304" pitchFamily="18" charset="0"/>
              </a:rPr>
              <a:t>Колонка редактора </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72704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AC5923-8BFD-4E7F-982A-42A4893148E3}"/>
              </a:ext>
            </a:extLst>
          </p:cNvPr>
          <p:cNvSpPr txBox="1"/>
          <p:nvPr/>
        </p:nvSpPr>
        <p:spPr>
          <a:xfrm>
            <a:off x="458670" y="688144"/>
            <a:ext cx="5994666" cy="10464403"/>
          </a:xfrm>
          <a:prstGeom prst="rect">
            <a:avLst/>
          </a:prstGeom>
          <a:noFill/>
        </p:spPr>
        <p:txBody>
          <a:bodyPr wrap="square" numCol="2" spcCol="180000" rtlCol="0">
            <a:spAutoFit/>
          </a:bodyPr>
          <a:lstStyle/>
          <a:p>
            <a:pPr algn="just">
              <a:lnSpc>
                <a:spcPct val="150000"/>
              </a:lnSpc>
            </a:pPr>
            <a:r>
              <a:rPr lang="ru-RU" sz="1200" dirty="0">
                <a:latin typeface="Times New Roman" panose="02020603050405020304" pitchFamily="18" charset="0"/>
                <a:cs typeface="Times New Roman" panose="02020603050405020304" pitchFamily="18" charset="0"/>
              </a:rPr>
              <a:t>30 августа на площадке Луначарского 128 прошла очередная Августовская конференция педагогических работников Государственного автономного профессионального образовательного учреждения Свердловской области «Техникум индустрии питания и услуг «Кулинар». Тема конференции: «Ключевые ориентиры развития профессиональной образовательной организации: задачи и их решение». </a:t>
            </a:r>
          </a:p>
          <a:p>
            <a:pPr algn="just">
              <a:lnSpc>
                <a:spcPct val="150000"/>
              </a:lnSpc>
            </a:pPr>
            <a:r>
              <a:rPr lang="ru-RU" sz="1200" dirty="0">
                <a:latin typeface="Times New Roman" panose="02020603050405020304" pitchFamily="18" charset="0"/>
                <a:cs typeface="Times New Roman" panose="02020603050405020304" pitchFamily="18" charset="0"/>
              </a:rPr>
              <a:t>Открыл </a:t>
            </a:r>
            <a:r>
              <a:rPr lang="ru-RU" sz="1200" dirty="0" err="1">
                <a:latin typeface="Times New Roman" panose="02020603050405020304" pitchFamily="18" charset="0"/>
                <a:cs typeface="Times New Roman" panose="02020603050405020304" pitchFamily="18" charset="0"/>
              </a:rPr>
              <a:t>педконференцию</a:t>
            </a:r>
            <a:r>
              <a:rPr lang="ru-RU" sz="1200" dirty="0">
                <a:latin typeface="Times New Roman" panose="02020603050405020304" pitchFamily="18" charset="0"/>
                <a:cs typeface="Times New Roman" panose="02020603050405020304" pitchFamily="18" charset="0"/>
              </a:rPr>
              <a:t> директор техникума </a:t>
            </a:r>
            <a:r>
              <a:rPr lang="ru-RU" sz="1200" dirty="0" err="1">
                <a:latin typeface="Times New Roman" panose="02020603050405020304" pitchFamily="18" charset="0"/>
                <a:cs typeface="Times New Roman" panose="02020603050405020304" pitchFamily="18" charset="0"/>
              </a:rPr>
              <a:t>Исламгалиев</a:t>
            </a:r>
            <a:r>
              <a:rPr lang="ru-RU" sz="1200" dirty="0">
                <a:latin typeface="Times New Roman" panose="02020603050405020304" pitchFamily="18" charset="0"/>
                <a:cs typeface="Times New Roman" panose="02020603050405020304" pitchFamily="18" charset="0"/>
              </a:rPr>
              <a:t> Ф.Г.. Он подвел итоги завершившегося 2018-2019 учебного года, рассказал о развитии техникума, конкретных достижениях. В докладе отчетливо звучала мысль творческого осмысления педагогических идей в контексте современности.</a:t>
            </a:r>
          </a:p>
          <a:p>
            <a:pPr algn="just">
              <a:lnSpc>
                <a:spcPct val="150000"/>
              </a:lnSpc>
            </a:pPr>
            <a:r>
              <a:rPr lang="ru-RU" sz="1200" dirty="0">
                <a:latin typeface="Times New Roman" panose="02020603050405020304" pitchFamily="18" charset="0"/>
                <a:cs typeface="Times New Roman" panose="02020603050405020304" pitchFamily="18" charset="0"/>
              </a:rPr>
              <a:t> Феликс </a:t>
            </a:r>
            <a:r>
              <a:rPr lang="ru-RU" sz="1200" dirty="0" err="1" smtClean="0">
                <a:latin typeface="Times New Roman" panose="02020603050405020304" pitchFamily="18" charset="0"/>
                <a:cs typeface="Times New Roman" panose="02020603050405020304" pitchFamily="18" charset="0"/>
              </a:rPr>
              <a:t>Галиаскарович</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озвучил основные задачи перед педагогами в преддверии нового 2019-2020 учебного года. Гости поздравили педагогический коллектив техникума с новым учебным годом.</a:t>
            </a:r>
          </a:p>
          <a:p>
            <a:pPr algn="just">
              <a:lnSpc>
                <a:spcPct val="150000"/>
              </a:lnSpc>
            </a:pPr>
            <a:r>
              <a:rPr lang="ru-RU" sz="1200" dirty="0">
                <a:latin typeface="Times New Roman" panose="02020603050405020304" pitchFamily="18" charset="0"/>
                <a:cs typeface="Times New Roman" panose="02020603050405020304" pitchFamily="18" charset="0"/>
              </a:rPr>
              <a:t>После пленарного заседания преподаватели разошлись по </a:t>
            </a:r>
          </a:p>
          <a:p>
            <a:pPr algn="just">
              <a:lnSpc>
                <a:spcPct val="150000"/>
              </a:lnSpc>
            </a:pPr>
            <a:r>
              <a:rPr lang="ru-RU" sz="1200" dirty="0">
                <a:latin typeface="Times New Roman" panose="02020603050405020304" pitchFamily="18" charset="0"/>
                <a:cs typeface="Times New Roman" panose="02020603050405020304" pitchFamily="18" charset="0"/>
              </a:rPr>
              <a:t>секциям для последующей работы по реализации программ, отвечающих образовательным стандартам.</a:t>
            </a: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nSpc>
                <a:spcPct val="150000"/>
              </a:lnSpc>
            </a:pPr>
            <a:endParaRPr lang="ru-RU" sz="1200" dirty="0" smtClean="0">
              <a:latin typeface="Times New Roman" panose="02020603050405020304" pitchFamily="18" charset="0"/>
              <a:cs typeface="Times New Roman" panose="02020603050405020304" pitchFamily="18" charset="0"/>
            </a:endParaRPr>
          </a:p>
          <a:p>
            <a:pPr>
              <a:lnSpc>
                <a:spcPct val="150000"/>
              </a:lnSpc>
            </a:pPr>
            <a:endParaRPr lang="ru-RU" sz="1200" dirty="0" smtClean="0">
              <a:latin typeface="Times New Roman" panose="02020603050405020304" pitchFamily="18" charset="0"/>
              <a:cs typeface="Times New Roman" panose="02020603050405020304" pitchFamily="18" charset="0"/>
            </a:endParaRPr>
          </a:p>
          <a:p>
            <a:pPr>
              <a:lnSpc>
                <a:spcPct val="150000"/>
              </a:lnSpc>
            </a:pPr>
            <a:endParaRPr lang="ru-RU" sz="1200" dirty="0" smtClean="0">
              <a:latin typeface="Times New Roman" panose="02020603050405020304" pitchFamily="18" charset="0"/>
              <a:cs typeface="Times New Roman" panose="02020603050405020304" pitchFamily="18" charset="0"/>
            </a:endParaRPr>
          </a:p>
          <a:p>
            <a:pPr>
              <a:lnSpc>
                <a:spcPct val="150000"/>
              </a:lnSpc>
            </a:pP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 Преподаватели рассказывали о решении комплекса задач, соответствующих современным требованиям. </a:t>
            </a:r>
          </a:p>
          <a:p>
            <a:pPr algn="just">
              <a:lnSpc>
                <a:spcPct val="150000"/>
              </a:lnSpc>
            </a:pPr>
            <a:r>
              <a:rPr lang="ru-RU" sz="1200" dirty="0">
                <a:latin typeface="Times New Roman" panose="02020603050405020304" pitchFamily="18" charset="0"/>
                <a:cs typeface="Times New Roman" panose="02020603050405020304" pitchFamily="18" charset="0"/>
              </a:rPr>
              <a:t>В каждой секции были отмечены лучшие выступления, презентации. Например,  Дудырева Л.М</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вместо доклада провела с присутствующими занимательную игру, которая внесла в работу оживление и интерес.</a:t>
            </a:r>
          </a:p>
        </p:txBody>
      </p:sp>
      <p:sp>
        <p:nvSpPr>
          <p:cNvPr id="4" name="TextBox 3">
            <a:extLst>
              <a:ext uri="{FF2B5EF4-FFF2-40B4-BE49-F238E27FC236}">
                <a16:creationId xmlns:a16="http://schemas.microsoft.com/office/drawing/2014/main" xmlns="" id="{5A780749-C9B4-44A4-A493-2D974E354136}"/>
              </a:ext>
            </a:extLst>
          </p:cNvPr>
          <p:cNvSpPr txBox="1"/>
          <p:nvPr/>
        </p:nvSpPr>
        <p:spPr>
          <a:xfrm>
            <a:off x="2071678" y="142844"/>
            <a:ext cx="3657018" cy="646331"/>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Августовская</a:t>
            </a:r>
            <a:r>
              <a:rPr lang="ru-RU" sz="1600" b="1" dirty="0">
                <a:latin typeface="Times New Roman" panose="02020603050405020304" pitchFamily="18" charset="0"/>
                <a:cs typeface="Times New Roman" panose="02020603050405020304" pitchFamily="18" charset="0"/>
              </a:rPr>
              <a:t> конференция</a:t>
            </a:r>
            <a:endParaRPr lang="ru-RU" sz="1600" dirty="0">
              <a:latin typeface="Times New Roman" panose="02020603050405020304" pitchFamily="18" charset="0"/>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xmlns="" id="{20AF865E-288B-46D4-8D89-D7D667F1A47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876" y="785786"/>
            <a:ext cx="2700300" cy="292895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929198" y="6572264"/>
            <a:ext cx="1714512" cy="178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Рисунок 6">
            <a:extLst>
              <a:ext uri="{FF2B5EF4-FFF2-40B4-BE49-F238E27FC236}">
                <a16:creationId xmlns:a16="http://schemas.microsoft.com/office/drawing/2014/main" xmlns="" id="{20AF865E-288B-46D4-8D89-D7D667F1A47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71876" y="6572264"/>
            <a:ext cx="1872208" cy="1785950"/>
          </a:xfrm>
          <a:prstGeom prst="rect">
            <a:avLst/>
          </a:prstGeom>
        </p:spPr>
      </p:pic>
    </p:spTree>
    <p:extLst>
      <p:ext uri="{BB962C8B-B14F-4D97-AF65-F5344CB8AC3E}">
        <p14:creationId xmlns="" xmlns:p14="http://schemas.microsoft.com/office/powerpoint/2010/main" val="100340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8E0C4C-7DAF-40EE-BF1B-2651F1991A47}"/>
              </a:ext>
            </a:extLst>
          </p:cNvPr>
          <p:cNvSpPr txBox="1"/>
          <p:nvPr/>
        </p:nvSpPr>
        <p:spPr>
          <a:xfrm>
            <a:off x="512676" y="357158"/>
            <a:ext cx="5886654" cy="9138693"/>
          </a:xfrm>
          <a:prstGeom prst="rect">
            <a:avLst/>
          </a:prstGeom>
          <a:noFill/>
        </p:spPr>
        <p:txBody>
          <a:bodyPr wrap="square" numCol="2" spcCol="180000" rtlCol="0">
            <a:spAutoFit/>
          </a:bodyPr>
          <a:lstStyle/>
          <a:p>
            <a:pPr algn="just">
              <a:lnSpc>
                <a:spcPct val="150000"/>
              </a:lnSpc>
            </a:pPr>
            <a:r>
              <a:rPr lang="ru-RU" sz="1200" dirty="0">
                <a:latin typeface="Times New Roman" panose="02020603050405020304" pitchFamily="18" charset="0"/>
                <a:cs typeface="Times New Roman" panose="02020603050405020304" pitchFamily="18" charset="0"/>
              </a:rPr>
              <a:t>Первое сентября праздник для всех, кто учился, учится и учит. Этот радостный осенний день выдался солнечным и безветренным. С утра двор техникума был наполнен улыбками,</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радостью, </a:t>
            </a:r>
            <a:r>
              <a:rPr lang="ru-RU" sz="1200" dirty="0" smtClean="0">
                <a:latin typeface="Times New Roman" panose="02020603050405020304" pitchFamily="18" charset="0"/>
                <a:cs typeface="Times New Roman" panose="02020603050405020304" pitchFamily="18" charset="0"/>
              </a:rPr>
              <a:t>приветствиями, цветами</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спортзале звучала музыка. В День знаний вместе с первокурсниками порог техникума перешагнули родители</a:t>
            </a:r>
            <a:r>
              <a:rPr lang="ru-RU" sz="1200" dirty="0" smtClean="0">
                <a:latin typeface="Times New Roman" panose="02020603050405020304" pitchFamily="18" charset="0"/>
                <a:cs typeface="Times New Roman" panose="02020603050405020304" pitchFamily="18" charset="0"/>
              </a:rPr>
              <a:t>.  Им тоже было интересно,  как  встретит  новое   учебное</a:t>
            </a:r>
          </a:p>
          <a:p>
            <a:pPr algn="just">
              <a:lnSpc>
                <a:spcPct val="150000"/>
              </a:lnSpc>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учреждение детей. Все прошли на трибуны спортзала. Родители снимали на телефоны волнующие моменты торжества. Первокурсники замерли в </a:t>
            </a:r>
            <a:r>
              <a:rPr lang="ru-RU" sz="1200" dirty="0" smtClean="0">
                <a:latin typeface="Times New Roman" panose="02020603050405020304" pitchFamily="18" charset="0"/>
                <a:cs typeface="Times New Roman" panose="02020603050405020304" pitchFamily="18" charset="0"/>
              </a:rPr>
              <a:t>шеренгах</a:t>
            </a:r>
            <a:r>
              <a:rPr lang="ru-RU" sz="1200" dirty="0">
                <a:latin typeface="Times New Roman" panose="02020603050405020304" pitchFamily="18" charset="0"/>
                <a:cs typeface="Times New Roman" panose="02020603050405020304" pitchFamily="18" charset="0"/>
              </a:rPr>
              <a:t>. Они внимательно </a:t>
            </a:r>
            <a:r>
              <a:rPr lang="ru-RU" sz="1200" dirty="0" smtClean="0">
                <a:latin typeface="Times New Roman" panose="02020603050405020304" pitchFamily="18" charset="0"/>
                <a:cs typeface="Times New Roman" panose="02020603050405020304" pitchFamily="18" charset="0"/>
              </a:rPr>
              <a:t>  слушали обращения        директора          техникума </a:t>
            </a:r>
          </a:p>
          <a:p>
            <a:pPr algn="just">
              <a:lnSpc>
                <a:spcPct val="150000"/>
              </a:lnSpc>
            </a:pPr>
            <a:r>
              <a:rPr lang="ru-RU" sz="1200" dirty="0" smtClean="0">
                <a:latin typeface="Times New Roman" panose="02020603050405020304" pitchFamily="18" charset="0"/>
                <a:cs typeface="Times New Roman" panose="02020603050405020304" pitchFamily="18" charset="0"/>
              </a:rPr>
              <a:t>Феликса </a:t>
            </a:r>
            <a:r>
              <a:rPr lang="ru-RU" sz="1200" dirty="0" err="1" smtClean="0">
                <a:latin typeface="Times New Roman" panose="02020603050405020304" pitchFamily="18" charset="0"/>
                <a:cs typeface="Times New Roman" panose="02020603050405020304" pitchFamily="18" charset="0"/>
              </a:rPr>
              <a:t>Галиаскаровича</a:t>
            </a:r>
            <a:r>
              <a:rPr lang="ru-RU" sz="1200" dirty="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Исламгалиева</a:t>
            </a:r>
            <a:r>
              <a:rPr lang="ru-RU" sz="1200" dirty="0">
                <a:latin typeface="Times New Roman" panose="02020603050405020304" pitchFamily="18" charset="0"/>
                <a:cs typeface="Times New Roman" panose="02020603050405020304" pitchFamily="18" charset="0"/>
              </a:rPr>
              <a:t>, заместителей директора и самих студентов. </a:t>
            </a:r>
            <a:r>
              <a:rPr lang="ru-RU" sz="1200" dirty="0" smtClean="0">
                <a:latin typeface="Times New Roman" panose="02020603050405020304" pitchFamily="18" charset="0"/>
                <a:cs typeface="Times New Roman" panose="02020603050405020304" pitchFamily="18" charset="0"/>
              </a:rPr>
              <a:t>Феликс </a:t>
            </a:r>
            <a:r>
              <a:rPr lang="ru-RU" sz="1200" dirty="0" err="1">
                <a:latin typeface="Times New Roman" panose="02020603050405020304" pitchFamily="18" charset="0"/>
                <a:cs typeface="Times New Roman" panose="02020603050405020304" pitchFamily="18" charset="0"/>
              </a:rPr>
              <a:t>Галиаскарович</a:t>
            </a:r>
            <a:r>
              <a:rPr lang="ru-RU" sz="1200" dirty="0">
                <a:latin typeface="Times New Roman" panose="02020603050405020304" pitchFamily="18" charset="0"/>
                <a:cs typeface="Times New Roman" panose="02020603050405020304" pitchFamily="18" charset="0"/>
              </a:rPr>
              <a:t> говорил о том, что каждый учебный год—это важнейший этап жизни. яркий и интересный. Это новые открытия и впечатления, новые друзья. Значение образования в стране растет с каждым годом. Именно знания становятся самым надежным капиталом, самым ценным вкладом в будущее человека, а также, что техникум стремится создать самые благоприятные условия </a:t>
            </a:r>
            <a:r>
              <a:rPr lang="ru-RU" sz="1200" dirty="0" smtClean="0">
                <a:latin typeface="Times New Roman" panose="02020603050405020304" pitchFamily="18" charset="0"/>
                <a:cs typeface="Times New Roman" panose="02020603050405020304" pitchFamily="18" charset="0"/>
              </a:rPr>
              <a:t>для </a:t>
            </a:r>
            <a:r>
              <a:rPr lang="ru-RU" sz="1200" dirty="0">
                <a:latin typeface="Times New Roman" panose="02020603050405020304" pitchFamily="18" charset="0"/>
                <a:cs typeface="Times New Roman" panose="02020603050405020304" pitchFamily="18" charset="0"/>
              </a:rPr>
              <a:t>развития </a:t>
            </a:r>
            <a:r>
              <a:rPr lang="ru-RU" sz="1200" dirty="0" smtClean="0">
                <a:latin typeface="Times New Roman" panose="02020603050405020304" pitchFamily="18" charset="0"/>
                <a:cs typeface="Times New Roman" panose="02020603050405020304" pitchFamily="18" charset="0"/>
              </a:rPr>
              <a:t>проф.личности</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для   занятий  физкультурой, спортом</a:t>
            </a:r>
            <a:r>
              <a:rPr lang="ru-RU" sz="1200" dirty="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Заместители </a:t>
            </a:r>
            <a:r>
              <a:rPr lang="ru-RU" sz="1200" dirty="0">
                <a:latin typeface="Times New Roman" panose="02020603050405020304" pitchFamily="18" charset="0"/>
                <a:cs typeface="Times New Roman" panose="02020603050405020304" pitchFamily="18" charset="0"/>
              </a:rPr>
              <a:t>директора говорили о внедрении новых программ, дающих возможность расширить диапазон знаний и кругозор студентов, делающие процесс обучения современным и интересным. </a:t>
            </a:r>
          </a:p>
          <a:p>
            <a:pPr algn="just">
              <a:lnSpc>
                <a:spcPct val="150000"/>
              </a:lnSpc>
            </a:pPr>
            <a:r>
              <a:rPr lang="ru-RU" sz="1200" dirty="0">
                <a:latin typeface="Times New Roman" panose="02020603050405020304" pitchFamily="18" charset="0"/>
                <a:cs typeface="Times New Roman" panose="02020603050405020304" pitchFamily="18" charset="0"/>
              </a:rPr>
              <a:t>Громкими аплодисментами первокурсники</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встречали выступление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студенческого объединения техникума : творческого коллектива </a:t>
            </a:r>
            <a:r>
              <a:rPr lang="ru-RU" sz="1200" dirty="0">
                <a:latin typeface="Times New Roman" panose="02020603050405020304" pitchFamily="18" charset="0"/>
                <a:cs typeface="Times New Roman" panose="02020603050405020304" pitchFamily="18" charset="0"/>
              </a:rPr>
              <a:t>«Дубль», волонтерского </a:t>
            </a:r>
            <a:r>
              <a:rPr lang="ru-RU" sz="1200" dirty="0" smtClean="0">
                <a:latin typeface="Times New Roman" panose="02020603050405020304" pitchFamily="18" charset="0"/>
                <a:cs typeface="Times New Roman" panose="02020603050405020304" pitchFamily="18" charset="0"/>
              </a:rPr>
              <a:t>отряда «Пионеры» </a:t>
            </a:r>
            <a:r>
              <a:rPr lang="ru-RU" sz="1200" dirty="0">
                <a:latin typeface="Times New Roman" panose="02020603050405020304" pitchFamily="18" charset="0"/>
                <a:cs typeface="Times New Roman" panose="02020603050405020304" pitchFamily="18" charset="0"/>
              </a:rPr>
              <a:t>и студенческого совета </a:t>
            </a:r>
            <a:r>
              <a:rPr lang="ru-RU" sz="1200" dirty="0" smtClean="0">
                <a:latin typeface="Times New Roman" panose="02020603050405020304" pitchFamily="18" charset="0"/>
                <a:cs typeface="Times New Roman" panose="02020603050405020304" pitchFamily="18" charset="0"/>
              </a:rPr>
              <a:t>обучающихся. </a:t>
            </a:r>
            <a:br>
              <a:rPr lang="ru-RU" sz="1200" dirty="0" smtClean="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С </a:t>
            </a:r>
            <a:r>
              <a:rPr lang="ru-RU" sz="1200" dirty="0">
                <a:latin typeface="Times New Roman" panose="02020603050405020304" pitchFamily="18" charset="0"/>
                <a:cs typeface="Times New Roman" panose="02020603050405020304" pitchFamily="18" charset="0"/>
              </a:rPr>
              <a:t>большим  интересом слушали Гимн техникума в </a:t>
            </a:r>
            <a:r>
              <a:rPr lang="ru-RU" sz="1200" dirty="0" smtClean="0">
                <a:latin typeface="Times New Roman" panose="02020603050405020304" pitchFamily="18" charset="0"/>
                <a:cs typeface="Times New Roman" panose="02020603050405020304" pitchFamily="18" charset="0"/>
              </a:rPr>
              <a:t> исполнении коллектива «Дубль». </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Редакция газеты поздравляет студентов, педагогов, родителей, сотрудников техникума с Новым учебным годом! Пусть новый учебный год открывает для Вас новые горизонты, а в пути ждет </a:t>
            </a:r>
            <a:r>
              <a:rPr lang="ru-RU" sz="1200" dirty="0" smtClean="0">
                <a:latin typeface="Times New Roman" panose="02020603050405020304" pitchFamily="18" charset="0"/>
                <a:cs typeface="Times New Roman" panose="02020603050405020304" pitchFamily="18" charset="0"/>
              </a:rPr>
              <a:t>удача! </a:t>
            </a:r>
            <a:r>
              <a:rPr lang="ru-RU" sz="1200" dirty="0">
                <a:latin typeface="Times New Roman" panose="02020603050405020304" pitchFamily="18" charset="0"/>
                <a:cs typeface="Times New Roman" panose="02020603050405020304" pitchFamily="18" charset="0"/>
              </a:rPr>
              <a:t>Всем крепкого здоровья, оптимизма, воплощения педагогических планов и веры в себя!</a:t>
            </a:r>
          </a:p>
        </p:txBody>
      </p:sp>
      <p:sp>
        <p:nvSpPr>
          <p:cNvPr id="3" name="TextBox 2">
            <a:extLst>
              <a:ext uri="{FF2B5EF4-FFF2-40B4-BE49-F238E27FC236}">
                <a16:creationId xmlns:a16="http://schemas.microsoft.com/office/drawing/2014/main" xmlns="" id="{986F9E2B-A133-47E7-86D2-D7EE40FC599F}"/>
              </a:ext>
            </a:extLst>
          </p:cNvPr>
          <p:cNvSpPr txBox="1"/>
          <p:nvPr/>
        </p:nvSpPr>
        <p:spPr>
          <a:xfrm>
            <a:off x="2000240" y="0"/>
            <a:ext cx="3288547" cy="646331"/>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Первое сентября в техникуме</a:t>
            </a:r>
            <a:endParaRPr lang="ru-RU"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xmlns="" id="{34962DCC-7B24-43D2-B512-A13E3A54339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876" y="446752"/>
            <a:ext cx="2857520" cy="2131266"/>
          </a:xfrm>
          <a:prstGeom prst="rect">
            <a:avLst/>
          </a:prstGeom>
        </p:spPr>
      </p:pic>
    </p:spTree>
    <p:extLst>
      <p:ext uri="{BB962C8B-B14F-4D97-AF65-F5344CB8AC3E}">
        <p14:creationId xmlns="" xmlns:p14="http://schemas.microsoft.com/office/powerpoint/2010/main" val="388082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8F7BDA-37F9-4BA9-8938-D29D204399B1}"/>
              </a:ext>
            </a:extLst>
          </p:cNvPr>
          <p:cNvSpPr txBox="1"/>
          <p:nvPr/>
        </p:nvSpPr>
        <p:spPr>
          <a:xfrm>
            <a:off x="428604" y="500034"/>
            <a:ext cx="6102678" cy="16698760"/>
          </a:xfrm>
          <a:prstGeom prst="rect">
            <a:avLst/>
          </a:prstGeom>
          <a:noFill/>
        </p:spPr>
        <p:txBody>
          <a:bodyPr wrap="square" numCol="2" spcCol="180000" rtlCol="0">
            <a:spAutoFit/>
          </a:bodyPr>
          <a:lstStyle/>
          <a:p>
            <a:pPr algn="just">
              <a:lnSpc>
                <a:spcPct val="150000"/>
              </a:lnSpc>
            </a:pPr>
            <a:r>
              <a:rPr lang="ru-RU" sz="1200" dirty="0">
                <a:latin typeface="Times New Roman" panose="02020603050405020304" pitchFamily="18" charset="0"/>
                <a:cs typeface="Times New Roman" panose="02020603050405020304" pitchFamily="18" charset="0"/>
              </a:rPr>
              <a:t>Губернаторскую стипендию получить не просто, она связана с достижением особых успехов в:</a:t>
            </a:r>
          </a:p>
          <a:p>
            <a:pPr algn="just">
              <a:lnSpc>
                <a:spcPct val="150000"/>
              </a:lnSpc>
            </a:pPr>
            <a:r>
              <a:rPr lang="ru-RU" sz="1200" dirty="0">
                <a:latin typeface="Times New Roman" panose="02020603050405020304" pitchFamily="18" charset="0"/>
                <a:cs typeface="Times New Roman" panose="02020603050405020304" pitchFamily="18" charset="0"/>
              </a:rPr>
              <a:t>---научно-исследовательской деятельности (изобретение, грант, публикация</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---спортивной или творческой сфере (победа в международных, всероссийских или областных соревнованиях</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--общественной деятельности (участие в студенческих объединениях, студиях ). </a:t>
            </a:r>
          </a:p>
          <a:p>
            <a:pPr algn="just">
              <a:lnSpc>
                <a:spcPct val="150000"/>
              </a:lnSpc>
            </a:pPr>
            <a:r>
              <a:rPr lang="ru-RU" sz="1200" dirty="0">
                <a:latin typeface="Times New Roman" panose="02020603050405020304" pitchFamily="18" charset="0"/>
                <a:cs typeface="Times New Roman" panose="02020603050405020304" pitchFamily="18" charset="0"/>
              </a:rPr>
              <a:t>Кроме всего прочего, кандидат должен иметь в зачетной книжке только высокие оценки. Нужно сказать, что наши студенты уже давно участвуют в конкурсе на соискание стипендии Губернатора. </a:t>
            </a:r>
          </a:p>
          <a:p>
            <a:pPr algn="just">
              <a:lnSpc>
                <a:spcPct val="150000"/>
              </a:lnSpc>
            </a:pPr>
            <a:r>
              <a:rPr lang="ru-RU" sz="1200" dirty="0">
                <a:latin typeface="Times New Roman" panose="02020603050405020304" pitchFamily="18" charset="0"/>
                <a:cs typeface="Times New Roman" panose="02020603050405020304" pitchFamily="18" charset="0"/>
              </a:rPr>
              <a:t>Так, в 2015-2016 учебном году стипендию получил </a:t>
            </a:r>
            <a:r>
              <a:rPr lang="ru-RU" sz="1200" dirty="0" err="1">
                <a:latin typeface="Times New Roman" panose="02020603050405020304" pitchFamily="18" charset="0"/>
                <a:cs typeface="Times New Roman" panose="02020603050405020304" pitchFamily="18" charset="0"/>
              </a:rPr>
              <a:t>Кеткин</a:t>
            </a:r>
            <a:r>
              <a:rPr lang="ru-RU" sz="1200" dirty="0">
                <a:latin typeface="Times New Roman" panose="02020603050405020304" pitchFamily="18" charset="0"/>
                <a:cs typeface="Times New Roman" panose="02020603050405020304" pitchFamily="18" charset="0"/>
              </a:rPr>
              <a:t> Олег Львович, в 2017-2018 году снова </a:t>
            </a:r>
            <a:r>
              <a:rPr lang="ru-RU" sz="1200" dirty="0" smtClean="0">
                <a:latin typeface="Times New Roman" panose="02020603050405020304" pitchFamily="18" charset="0"/>
                <a:cs typeface="Times New Roman" panose="02020603050405020304" pitchFamily="18" charset="0"/>
              </a:rPr>
              <a:t>отличился </a:t>
            </a:r>
            <a:r>
              <a:rPr lang="ru-RU" sz="1200" dirty="0" err="1">
                <a:latin typeface="Times New Roman" panose="02020603050405020304" pitchFamily="18" charset="0"/>
                <a:cs typeface="Times New Roman" panose="02020603050405020304" pitchFamily="18" charset="0"/>
              </a:rPr>
              <a:t>Кеткин</a:t>
            </a:r>
            <a:r>
              <a:rPr lang="ru-RU" sz="1200" dirty="0">
                <a:latin typeface="Times New Roman" panose="02020603050405020304" pitchFamily="18" charset="0"/>
                <a:cs typeface="Times New Roman" panose="02020603050405020304" pitchFamily="18" charset="0"/>
              </a:rPr>
              <a:t> Олег Львович</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и к отличникам присоединилась Исаева Анна Дмитриевна. </a:t>
            </a:r>
          </a:p>
          <a:p>
            <a:pPr algn="just">
              <a:lnSpc>
                <a:spcPct val="150000"/>
              </a:lnSpc>
            </a:pPr>
            <a:r>
              <a:rPr lang="ru-RU" sz="1200" dirty="0">
                <a:latin typeface="Times New Roman" panose="02020603050405020304" pitchFamily="18" charset="0"/>
                <a:cs typeface="Times New Roman" panose="02020603050405020304" pitchFamily="18" charset="0"/>
              </a:rPr>
              <a:t>В 2017-2018 году число стипендиатов значительно увеличилось, их стало четверо: </a:t>
            </a:r>
          </a:p>
          <a:p>
            <a:pPr algn="just">
              <a:lnSpc>
                <a:spcPct val="150000"/>
              </a:lnSpc>
            </a:pPr>
            <a:r>
              <a:rPr lang="ru-RU" sz="1200" dirty="0">
                <a:latin typeface="Times New Roman" panose="02020603050405020304" pitchFamily="18" charset="0"/>
                <a:cs typeface="Times New Roman" panose="02020603050405020304" pitchFamily="18" charset="0"/>
              </a:rPr>
              <a:t>Захарова Мария Анатольевна,</a:t>
            </a:r>
          </a:p>
          <a:p>
            <a:pPr algn="just">
              <a:lnSpc>
                <a:spcPct val="150000"/>
              </a:lnSpc>
            </a:pPr>
            <a:r>
              <a:rPr lang="ru-RU" sz="1200" dirty="0" err="1">
                <a:latin typeface="Times New Roman" panose="02020603050405020304" pitchFamily="18" charset="0"/>
                <a:cs typeface="Times New Roman" panose="02020603050405020304" pitchFamily="18" charset="0"/>
              </a:rPr>
              <a:t>Тарабаев</a:t>
            </a:r>
            <a:r>
              <a:rPr lang="ru-RU" sz="1200" dirty="0">
                <a:latin typeface="Times New Roman" panose="02020603050405020304" pitchFamily="18" charset="0"/>
                <a:cs typeface="Times New Roman" panose="02020603050405020304" pitchFamily="18" charset="0"/>
              </a:rPr>
              <a:t> Роман Андреевич,</a:t>
            </a:r>
          </a:p>
          <a:p>
            <a:pPr algn="just">
              <a:lnSpc>
                <a:spcPct val="150000"/>
              </a:lnSpc>
            </a:pPr>
            <a:r>
              <a:rPr lang="ru-RU" sz="1200" dirty="0" err="1">
                <a:latin typeface="Times New Roman" panose="02020603050405020304" pitchFamily="18" charset="0"/>
                <a:cs typeface="Times New Roman" panose="02020603050405020304" pitchFamily="18" charset="0"/>
              </a:rPr>
              <a:t>Алчинов</a:t>
            </a:r>
            <a:r>
              <a:rPr lang="ru-RU" sz="1200" dirty="0">
                <a:latin typeface="Times New Roman" panose="02020603050405020304" pitchFamily="18" charset="0"/>
                <a:cs typeface="Times New Roman" panose="02020603050405020304" pitchFamily="18" charset="0"/>
              </a:rPr>
              <a:t> Валерий Александрович </a:t>
            </a:r>
          </a:p>
          <a:p>
            <a:pPr algn="just">
              <a:lnSpc>
                <a:spcPct val="150000"/>
              </a:lnSpc>
            </a:pPr>
            <a:r>
              <a:rPr lang="ru-RU" sz="1200" dirty="0" err="1">
                <a:latin typeface="Times New Roman" panose="02020603050405020304" pitchFamily="18" charset="0"/>
                <a:cs typeface="Times New Roman" panose="02020603050405020304" pitchFamily="18" charset="0"/>
              </a:rPr>
              <a:t>Сырникова</a:t>
            </a:r>
            <a:r>
              <a:rPr lang="ru-RU" sz="1200" dirty="0">
                <a:latin typeface="Times New Roman" panose="02020603050405020304" pitchFamily="18" charset="0"/>
                <a:cs typeface="Times New Roman" panose="02020603050405020304" pitchFamily="18" charset="0"/>
              </a:rPr>
              <a:t> Валентина Анатольевна</a:t>
            </a:r>
          </a:p>
          <a:p>
            <a:pPr algn="just">
              <a:lnSpc>
                <a:spcPct val="150000"/>
              </a:lnSpc>
            </a:pPr>
            <a:r>
              <a:rPr lang="ru-RU" sz="1200" dirty="0">
                <a:latin typeface="Times New Roman" panose="02020603050405020304" pitchFamily="18" charset="0"/>
                <a:cs typeface="Times New Roman" panose="02020603050405020304" pitchFamily="18" charset="0"/>
              </a:rPr>
              <a:t>2018-2019 учебный год можно считать «урожайным» на поощрительную премию. Из 14 претендентов на Губернаторскую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стипендию </a:t>
            </a:r>
            <a:r>
              <a:rPr lang="ru-RU" sz="1200" dirty="0">
                <a:latin typeface="Times New Roman" panose="02020603050405020304" pitchFamily="18" charset="0"/>
                <a:cs typeface="Times New Roman" panose="02020603050405020304" pitchFamily="18" charset="0"/>
              </a:rPr>
              <a:t>13 была назначена высокая стипендия. (Рекордное количество стипендиатов по Свердловской области за все годы присуждения этой высокой награды!) </a:t>
            </a:r>
          </a:p>
          <a:p>
            <a:pPr algn="just">
              <a:lnSpc>
                <a:spcPct val="150000"/>
              </a:lnSpc>
            </a:pPr>
            <a:r>
              <a:rPr lang="ru-RU" sz="1200" dirty="0">
                <a:latin typeface="Times New Roman" panose="02020603050405020304" pitchFamily="18" charset="0"/>
                <a:cs typeface="Times New Roman" panose="02020603050405020304" pitchFamily="18" charset="0"/>
              </a:rPr>
              <a:t>Сорокин Кирилл Сергеевич</a:t>
            </a:r>
          </a:p>
          <a:p>
            <a:pPr algn="just">
              <a:lnSpc>
                <a:spcPct val="150000"/>
              </a:lnSpc>
            </a:pPr>
            <a:r>
              <a:rPr lang="ru-RU" sz="1200" dirty="0" err="1">
                <a:latin typeface="Times New Roman" panose="02020603050405020304" pitchFamily="18" charset="0"/>
                <a:cs typeface="Times New Roman" panose="02020603050405020304" pitchFamily="18" charset="0"/>
              </a:rPr>
              <a:t>Ивахив</a:t>
            </a:r>
            <a:r>
              <a:rPr lang="ru-RU" sz="1200" dirty="0">
                <a:latin typeface="Times New Roman" panose="02020603050405020304" pitchFamily="18" charset="0"/>
                <a:cs typeface="Times New Roman" panose="02020603050405020304" pitchFamily="18" charset="0"/>
              </a:rPr>
              <a:t> Анастасия Андреевна</a:t>
            </a:r>
          </a:p>
          <a:p>
            <a:pPr algn="just">
              <a:lnSpc>
                <a:spcPct val="150000"/>
              </a:lnSpc>
            </a:pPr>
            <a:r>
              <a:rPr lang="ru-RU" sz="1200" dirty="0">
                <a:latin typeface="Times New Roman" panose="02020603050405020304" pitchFamily="18" charset="0"/>
                <a:cs typeface="Times New Roman" panose="02020603050405020304" pitchFamily="18" charset="0"/>
              </a:rPr>
              <a:t>Неверова Екатерина Сергеевна</a:t>
            </a:r>
          </a:p>
          <a:p>
            <a:pPr algn="just">
              <a:lnSpc>
                <a:spcPct val="150000"/>
              </a:lnSpc>
            </a:pPr>
            <a:r>
              <a:rPr lang="ru-RU" sz="1200" dirty="0" err="1" smtClean="0">
                <a:latin typeface="Times New Roman" panose="02020603050405020304" pitchFamily="18" charset="0"/>
                <a:cs typeface="Times New Roman" panose="02020603050405020304" pitchFamily="18" charset="0"/>
              </a:rPr>
              <a:t>Солодянкин</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Игорь Игоревич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dirty="0" smtClean="0">
                <a:latin typeface="Times New Roman" panose="02020603050405020304" pitchFamily="18" charset="0"/>
                <a:cs typeface="Times New Roman" panose="02020603050405020304" pitchFamily="18" charset="0"/>
              </a:rPr>
              <a:t>Шишкина </a:t>
            </a:r>
            <a:r>
              <a:rPr lang="ru-RU" sz="1200" dirty="0">
                <a:latin typeface="Times New Roman" panose="02020603050405020304" pitchFamily="18" charset="0"/>
                <a:cs typeface="Times New Roman" panose="02020603050405020304" pitchFamily="18" charset="0"/>
              </a:rPr>
              <a:t>Екатерина Сергеевна </a:t>
            </a:r>
          </a:p>
          <a:p>
            <a:pPr algn="just">
              <a:lnSpc>
                <a:spcPct val="150000"/>
              </a:lnSpc>
            </a:pPr>
            <a:r>
              <a:rPr lang="ru-RU" sz="1200" dirty="0" err="1">
                <a:latin typeface="Times New Roman" panose="02020603050405020304" pitchFamily="18" charset="0"/>
                <a:cs typeface="Times New Roman" panose="02020603050405020304" pitchFamily="18" charset="0"/>
              </a:rPr>
              <a:t>Войсят</a:t>
            </a:r>
            <a:r>
              <a:rPr lang="ru-RU" sz="1200" dirty="0">
                <a:latin typeface="Times New Roman" panose="02020603050405020304" pitchFamily="18" charset="0"/>
                <a:cs typeface="Times New Roman" panose="02020603050405020304" pitchFamily="18" charset="0"/>
              </a:rPr>
              <a:t> Ксения Витальевна</a:t>
            </a:r>
          </a:p>
          <a:p>
            <a:pPr algn="just">
              <a:lnSpc>
                <a:spcPct val="150000"/>
              </a:lnSpc>
            </a:pPr>
            <a:r>
              <a:rPr lang="ru-RU" sz="1200" dirty="0" err="1">
                <a:latin typeface="Times New Roman" panose="02020603050405020304" pitchFamily="18" charset="0"/>
                <a:cs typeface="Times New Roman" panose="02020603050405020304" pitchFamily="18" charset="0"/>
              </a:rPr>
              <a:t>Колташев</a:t>
            </a:r>
            <a:r>
              <a:rPr lang="ru-RU" sz="1200" dirty="0">
                <a:latin typeface="Times New Roman" panose="02020603050405020304" pitchFamily="18" charset="0"/>
                <a:cs typeface="Times New Roman" panose="02020603050405020304" pitchFamily="18" charset="0"/>
              </a:rPr>
              <a:t> Никита Андреевич</a:t>
            </a:r>
          </a:p>
          <a:p>
            <a:pPr algn="just">
              <a:lnSpc>
                <a:spcPct val="150000"/>
              </a:lnSpc>
            </a:pPr>
            <a:r>
              <a:rPr lang="ru-RU" sz="1200" dirty="0" err="1">
                <a:latin typeface="Times New Roman" panose="02020603050405020304" pitchFamily="18" charset="0"/>
                <a:cs typeface="Times New Roman" panose="02020603050405020304" pitchFamily="18" charset="0"/>
              </a:rPr>
              <a:t>Марочкин</a:t>
            </a:r>
            <a:r>
              <a:rPr lang="ru-RU" sz="1200" dirty="0">
                <a:latin typeface="Times New Roman" panose="02020603050405020304" pitchFamily="18" charset="0"/>
                <a:cs typeface="Times New Roman" panose="02020603050405020304" pitchFamily="18" charset="0"/>
              </a:rPr>
              <a:t> Иван </a:t>
            </a:r>
            <a:r>
              <a:rPr lang="ru-RU" sz="1200" dirty="0" smtClean="0">
                <a:latin typeface="Times New Roman" panose="02020603050405020304" pitchFamily="18" charset="0"/>
                <a:cs typeface="Times New Roman" panose="02020603050405020304" pitchFamily="18" charset="0"/>
              </a:rPr>
              <a:t>В</a:t>
            </a:r>
            <a:r>
              <a:rPr lang="ru-RU" sz="1200" dirty="0" smtClean="0">
                <a:latin typeface="Times New Roman" panose="02020603050405020304" pitchFamily="18" charset="0"/>
                <a:cs typeface="Times New Roman" panose="02020603050405020304" pitchFamily="18" charset="0"/>
              </a:rPr>
              <a:t>алерович </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err="1">
                <a:latin typeface="Times New Roman" panose="02020603050405020304" pitchFamily="18" charset="0"/>
                <a:cs typeface="Times New Roman" panose="02020603050405020304" pitchFamily="18" charset="0"/>
              </a:rPr>
              <a:t>Карабаджак</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Елена Степановна </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err="1">
                <a:latin typeface="Times New Roman" panose="02020603050405020304" pitchFamily="18" charset="0"/>
                <a:cs typeface="Times New Roman" panose="02020603050405020304" pitchFamily="18" charset="0"/>
              </a:rPr>
              <a:t>Кадырбек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Эмирбек</a:t>
            </a:r>
            <a:endParaRPr lang="ru-RU" sz="1200" dirty="0">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Кравченко Анна Валерьевна</a:t>
            </a:r>
          </a:p>
          <a:p>
            <a:pPr algn="just">
              <a:lnSpc>
                <a:spcPct val="150000"/>
              </a:lnSpc>
            </a:pPr>
            <a:r>
              <a:rPr lang="ru-RU" sz="1200" dirty="0">
                <a:latin typeface="Times New Roman" panose="02020603050405020304" pitchFamily="18" charset="0"/>
                <a:cs typeface="Times New Roman" panose="02020603050405020304" pitchFamily="18" charset="0"/>
              </a:rPr>
              <a:t>Упорова Марина Викторовна</a:t>
            </a:r>
          </a:p>
          <a:p>
            <a:pPr algn="just">
              <a:lnSpc>
                <a:spcPct val="150000"/>
              </a:lnSpc>
            </a:pPr>
            <a:r>
              <a:rPr lang="ru-RU" sz="1200" dirty="0" err="1">
                <a:latin typeface="Times New Roman" panose="02020603050405020304" pitchFamily="18" charset="0"/>
                <a:cs typeface="Times New Roman" panose="02020603050405020304" pitchFamily="18" charset="0"/>
              </a:rPr>
              <a:t>Штоль</a:t>
            </a:r>
            <a:r>
              <a:rPr lang="ru-RU" sz="1200" dirty="0">
                <a:latin typeface="Times New Roman" panose="02020603050405020304" pitchFamily="18" charset="0"/>
                <a:cs typeface="Times New Roman" panose="02020603050405020304" pitchFamily="18" charset="0"/>
              </a:rPr>
              <a:t> Любовь Юрьевна</a:t>
            </a:r>
          </a:p>
          <a:p>
            <a:pPr algn="just">
              <a:lnSpc>
                <a:spcPct val="150000"/>
              </a:lnSpc>
            </a:pPr>
            <a:r>
              <a:rPr lang="ru-RU" sz="1200" dirty="0">
                <a:latin typeface="Times New Roman" panose="02020603050405020304" pitchFamily="18" charset="0"/>
                <a:cs typeface="Times New Roman" panose="02020603050405020304" pitchFamily="18" charset="0"/>
              </a:rPr>
              <a:t>Поздравляем наших студентов </a:t>
            </a:r>
            <a:r>
              <a:rPr lang="ru-RU" sz="1200" dirty="0" smtClean="0">
                <a:latin typeface="Times New Roman" panose="02020603050405020304" pitchFamily="18" charset="0"/>
                <a:cs typeface="Times New Roman" panose="02020603050405020304" pitchFamily="18" charset="0"/>
              </a:rPr>
              <a:t>с замечательными результатами! </a:t>
            </a:r>
          </a:p>
          <a:p>
            <a:pPr algn="just">
              <a:lnSpc>
                <a:spcPct val="150000"/>
              </a:lnSpc>
            </a:pPr>
            <a:r>
              <a:rPr lang="ru-RU" sz="1200" dirty="0" smtClean="0">
                <a:latin typeface="Times New Roman" panose="02020603050405020304" pitchFamily="18" charset="0"/>
                <a:cs typeface="Times New Roman" panose="02020603050405020304" pitchFamily="18" charset="0"/>
              </a:rPr>
              <a:t>И </a:t>
            </a:r>
            <a:r>
              <a:rPr lang="ru-RU" sz="1200" dirty="0">
                <a:latin typeface="Times New Roman" panose="02020603050405020304" pitchFamily="18" charset="0"/>
                <a:cs typeface="Times New Roman" panose="02020603050405020304" pitchFamily="18" charset="0"/>
              </a:rPr>
              <a:t>напоминаем, что стипендия – это не только дополнительная материальная поддержка, но и стимул к дальнейшей деятельности. Желаем творческих успехов! </a:t>
            </a:r>
            <a:endParaRPr lang="ru-RU" sz="1200" dirty="0" smtClean="0">
              <a:latin typeface="Times New Roman" panose="02020603050405020304" pitchFamily="18" charset="0"/>
              <a:cs typeface="Times New Roman" panose="02020603050405020304" pitchFamily="18" charset="0"/>
            </a:endParaRPr>
          </a:p>
          <a:p>
            <a:pPr algn="just">
              <a:lnSpc>
                <a:spcPct val="150000"/>
              </a:lnSpc>
            </a:pPr>
            <a:r>
              <a:rPr lang="ru-RU" sz="1200" b="1" dirty="0" err="1" smtClean="0">
                <a:latin typeface="Times New Roman" panose="02020603050405020304" pitchFamily="18" charset="0"/>
                <a:cs typeface="Times New Roman" panose="02020603050405020304" pitchFamily="18" charset="0"/>
              </a:rPr>
              <a:t>Азисова</a:t>
            </a:r>
            <a:r>
              <a:rPr lang="ru-RU" sz="1200" b="1" dirty="0" smtClean="0">
                <a:latin typeface="Times New Roman" panose="02020603050405020304" pitchFamily="18" charset="0"/>
                <a:cs typeface="Times New Roman" panose="02020603050405020304" pitchFamily="18" charset="0"/>
              </a:rPr>
              <a:t> Ф</a:t>
            </a:r>
            <a:r>
              <a:rPr lang="ru-RU" sz="1200" b="1" dirty="0">
                <a:latin typeface="Times New Roman" panose="02020603050405020304" pitchFamily="18" charset="0"/>
                <a:cs typeface="Times New Roman" panose="02020603050405020304" pitchFamily="18" charset="0"/>
              </a:rPr>
              <a:t>. А.,</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зав.отделением</a:t>
            </a:r>
            <a:r>
              <a:rPr lang="ru-RU" sz="1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115CAFF3-0D2D-4351-9701-0CB9B99C67A4}"/>
              </a:ext>
            </a:extLst>
          </p:cNvPr>
          <p:cNvSpPr txBox="1"/>
          <p:nvPr/>
        </p:nvSpPr>
        <p:spPr>
          <a:xfrm>
            <a:off x="714356" y="142844"/>
            <a:ext cx="6429396" cy="369332"/>
          </a:xfrm>
          <a:prstGeom prst="rect">
            <a:avLst/>
          </a:prstGeom>
          <a:noFill/>
        </p:spPr>
        <p:txBody>
          <a:bodyPr wrap="square" rtlCol="0">
            <a:spAutoFit/>
          </a:bodyPr>
          <a:lstStyle/>
          <a:p>
            <a:r>
              <a:rPr lang="ru-RU" sz="1600" dirty="0"/>
              <a:t> </a:t>
            </a:r>
            <a:r>
              <a:rPr lang="ru-RU" b="1" dirty="0">
                <a:latin typeface="Times New Roman" panose="02020603050405020304" pitchFamily="18" charset="0"/>
                <a:cs typeface="Times New Roman" panose="02020603050405020304" pitchFamily="18" charset="0"/>
              </a:rPr>
              <a:t>Губернаторская стипендия — престижно и ответственно </a:t>
            </a:r>
            <a:endParaRPr lang="ru-RU" dirty="0"/>
          </a:p>
        </p:txBody>
      </p:sp>
    </p:spTree>
    <p:extLst>
      <p:ext uri="{BB962C8B-B14F-4D97-AF65-F5344CB8AC3E}">
        <p14:creationId xmlns="" xmlns:p14="http://schemas.microsoft.com/office/powerpoint/2010/main" val="156216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2211</Words>
  <Application>Microsoft Office PowerPoint</Application>
  <PresentationFormat>Экран (4:3)</PresentationFormat>
  <Paragraphs>340</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Босс</dc:creator>
  <cp:lastModifiedBy>Татьяна</cp:lastModifiedBy>
  <cp:revision>85</cp:revision>
  <dcterms:created xsi:type="dcterms:W3CDTF">2019-09-09T08:35:07Z</dcterms:created>
  <dcterms:modified xsi:type="dcterms:W3CDTF">2019-10-09T08:33:07Z</dcterms:modified>
</cp:coreProperties>
</file>