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7" r:id="rId4"/>
    <p:sldId id="269" r:id="rId5"/>
    <p:sldId id="262" r:id="rId6"/>
    <p:sldId id="266" r:id="rId7"/>
    <p:sldId id="268" r:id="rId8"/>
    <p:sldId id="270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0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2D9FE64-E73A-494D-90D6-7DA090290DC8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14058B-4F7F-48BC-9000-3C33FFA6E7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0025"/>
            <a:ext cx="9144000" cy="5300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altLang="ru-RU" sz="1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г. Екатеринбург</a:t>
            </a: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05 июня </a:t>
            </a:r>
            <a:r>
              <a:rPr lang="ru-RU" altLang="ru-RU" sz="1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2017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7338"/>
            <a:ext cx="179388" cy="7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1119188" y="1746250"/>
            <a:ext cx="74072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900113" y="1484313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 flipH="1">
            <a:off x="1042988" y="2636838"/>
            <a:ext cx="7561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Об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основных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направлениях деятельности  библиотеки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Техникуме индустрии питания и услуг «Кулинар»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851275" y="4724400"/>
            <a:ext cx="4897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И.Е. Селиверстова</a:t>
            </a:r>
            <a:endParaRPr lang="ru-RU" alt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Рисунок 8" descr="C:\Users\User\AppData\Local\Temp\герб кулина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25450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525" y="582613"/>
            <a:ext cx="72009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Министерство общего и профессионального образования Свердловской области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Государственное автономное  профессиональное образовательное учреждение Свердловской области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«Техникум индустрии и питания «Кулинар»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(ГАПОУ СО «ТИПУ «Кулинар») </a:t>
            </a:r>
          </a:p>
        </p:txBody>
      </p:sp>
    </p:spTree>
    <p:extLst>
      <p:ext uri="{BB962C8B-B14F-4D97-AF65-F5344CB8AC3E}">
        <p14:creationId xmlns:p14="http://schemas.microsoft.com/office/powerpoint/2010/main" val="8071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Спасибо за внимание!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2" descr="E:\Пользователь\Desktop\biblioteka_kartinki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93" y="685800"/>
            <a:ext cx="64022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3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29308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и учет библиотечного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Справочно-библиографическая и информационная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работа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Пользователь\Desktop\image_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451"/>
            <a:ext cx="2556284" cy="152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maket_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171451"/>
            <a:ext cx="1368152" cy="13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4236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Комплектование  библиотечного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6575"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Комплектование фонда - отбор, заказ и приобретение документов, соответствующих функциям библиотеки, информационным потребностям и читательскому спросу ее абонентов. (Библиотечное дело: Терминологический словарь.-М.,1997).     </a:t>
            </a:r>
          </a:p>
          <a:p>
            <a:pPr marL="0" indent="536575"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Текущее комплектование (определение по ГОСТ 7.76-96)  комплектование фонда вновь изданными профильными документами.</a:t>
            </a:r>
          </a:p>
          <a:p>
            <a:pPr marL="0" indent="536575"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Ретроспективное комплектование (определение по ГОСТ 7.76-96)  комплектование фонда отсутствующими профильными документами или недостающими экземплярами документов за прошлые годы.</a:t>
            </a:r>
          </a:p>
          <a:p>
            <a:pPr marL="0" indent="536575"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Рекомплектование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исключение документов) (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7.76-96)   освобождение фонда от устаревших, изношенных, непрофильных и излишне дублетных документов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365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E:\Пользователь\Desktop\image_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945"/>
            <a:ext cx="2592288" cy="16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maket_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3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Справочно-библиографическая и информационная работа</a:t>
            </a:r>
            <a:r>
              <a:rPr lang="ru-RU" sz="41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и ведения справочно-библиографического аппа­рата (СБА);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составления для читателей библиотеки разнообразных библио­графических пособий — указателей и списков литературы, все­возможных картотек;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подготовки и проведения устных библиографических обзоров;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справочно-библиографического обслуживания (обеспечения чита­телей библиографической информацией по их разовым запросам);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библиографического информирования (обеспечения читателей библиографической информацией по их долговременным, по­стоянно действующим запросам);</a:t>
            </a:r>
          </a:p>
          <a:p>
            <a:pPr algn="just"/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информационного (библиографического) обучения.</a:t>
            </a:r>
          </a:p>
          <a:p>
            <a:pPr marL="0" indent="0">
              <a:buNone/>
            </a:pPr>
            <a:endParaRPr lang="ru-RU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9" descr="E:\Пользователь\Desktop\image_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21" y="196602"/>
            <a:ext cx="2232248" cy="13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maket_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88640"/>
            <a:ext cx="129614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 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616" y="685800"/>
            <a:ext cx="6239183" cy="2095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«Бюллетень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поступлений»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включены документы по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по профессии 43.01.09 Повар,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кондитер. 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E:\Пользователь\Desktop\ImageHandler.ash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9" y="4463235"/>
            <a:ext cx="1195388" cy="158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Пользователь\Desktop\1161078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2414"/>
            <a:ext cx="1152525" cy="177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Пользователь\Desktop\1031176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4" y="2615945"/>
            <a:ext cx="1133399" cy="16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Пользователь\Desktop\1021176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24" y="2716922"/>
            <a:ext cx="112649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Пользователь\Desktop\10411766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8173"/>
            <a:ext cx="1045393" cy="166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Пользователь\Desktop\18149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96" y="2935826"/>
            <a:ext cx="1181100" cy="172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Пользователь\Desktop\11111237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84" y="4663444"/>
            <a:ext cx="1071412" cy="181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Пользователь\Desktop\102116433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78" y="4851089"/>
            <a:ext cx="1326257" cy="174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E:\Пользователь\Desktop\105110120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957167"/>
            <a:ext cx="1179225" cy="152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E:\Пользователь\Desktop\104109806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60" y="4877754"/>
            <a:ext cx="1059573" cy="171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E:\Пользователь\Desktop\108107567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99" y="4951180"/>
            <a:ext cx="1152525" cy="174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E:\Пользователь\Desktop\765ca233c8d82c9ee9f1c7139cf1c61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09" y="2716922"/>
            <a:ext cx="1038225" cy="159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E:\Пользователь\Desktop\Деловая_культура_и_психология_общения_(14-е_изд.,_стер.)_учебник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17" y="2566807"/>
            <a:ext cx="115824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E:\Пользователь\Desktop\102117607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90692"/>
            <a:ext cx="1094987" cy="160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maket_2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512" y="188640"/>
            <a:ext cx="133958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1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4" name="Picture 4" descr="E:\Пользователь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392488" cy="42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Пользователь\Desktop\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Пользователь\Desktop\Library_Belink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9" y="2420888"/>
            <a:ext cx="112337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User\AppData\Local\Temp\HamsterArc{5ca463ef-45cb-4b13-80f1-303f798ac15f}\IMG_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42751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maket_2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1314969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605879"/>
            <a:ext cx="307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Библиотеки-партнеры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497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Свердловская областная универсальная научная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иблиотека им. В.Г. Белинского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70025"/>
            <a:ext cx="9144000" cy="5300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7338"/>
            <a:ext cx="179388" cy="7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669925" y="1655763"/>
            <a:ext cx="47164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 typeface="Arial" charset="0"/>
              <a:buNone/>
            </a:pPr>
            <a:endParaRPr lang="ru-RU" altLang="ru-RU" sz="3200" b="1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806450" y="1530350"/>
            <a:ext cx="7488238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ru-RU" altLang="ru-RU" sz="1400" dirty="0"/>
          </a:p>
          <a:p>
            <a:endParaRPr lang="ru-RU" altLang="ru-RU" sz="1400" dirty="0"/>
          </a:p>
          <a:p>
            <a:endParaRPr lang="ru-RU" altLang="ru-RU" sz="1400" dirty="0"/>
          </a:p>
          <a:p>
            <a:endParaRPr lang="ru-RU" altLang="ru-RU" sz="1400" dirty="0"/>
          </a:p>
        </p:txBody>
      </p:sp>
      <p:pic>
        <p:nvPicPr>
          <p:cNvPr id="7177" name="Picture 9" descr="C:\Users\User\AppData\Local\Temp\IMG_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69" y="848288"/>
            <a:ext cx="2884364" cy="1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User\AppData\Local\Temp\IMG_20170530_143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3"/>
            <a:ext cx="266429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AppData\Local\Temp\IMG_20170530_143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17" y="3269070"/>
            <a:ext cx="271576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User\AppData\Local\Temp\IMG_20170530_145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3"/>
            <a:ext cx="2736304" cy="28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User\AppData\Local\Temp\IMG_20170530_1508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96158"/>
            <a:ext cx="216024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User\AppData\Local\Temp\IMG_0075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9" y="1124744"/>
            <a:ext cx="2483768" cy="16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478413"/>
            <a:ext cx="497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Свердловская областная универсальная научная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иблиотека им. В.Г. Белинского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Таблица обеспеченности информационными ресурсами  (электронными, печатными) образовательной программы</a:t>
            </a:r>
          </a:p>
          <a:p>
            <a:pPr algn="ctr"/>
            <a:r>
              <a:rPr lang="ru-RU" dirty="0" smtClean="0"/>
              <a:t> ( на примере профессии «Повар-кондитер»)</a:t>
            </a:r>
          </a:p>
          <a:p>
            <a:pPr algn="ctr"/>
            <a:r>
              <a:rPr lang="ru-RU" dirty="0" smtClean="0"/>
              <a:t>Методические материалы педагогов</a:t>
            </a:r>
            <a:endParaRPr lang="ru-RU" dirty="0"/>
          </a:p>
        </p:txBody>
      </p:sp>
      <p:pic>
        <p:nvPicPr>
          <p:cNvPr id="3" name="Рисунок 2" descr="maket_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33958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Выставки, конкурсы, литературные викторины, диспуты, гостиные, читательские лектории, краеведческие и гастрономические экскурсии , издание газеты «Кулинар», студенческих экспресс-газет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Массовая работа</a:t>
            </a: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Массовая работа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в себя различные формы и методы устного, наглядного, печатного и аудиовизуального информирования и рекомендации книг читателям.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</a:t>
            </a: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календарь на сайте</a:t>
            </a: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библиотека</a:t>
            </a: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Экскурсионная деятельность</a:t>
            </a:r>
          </a:p>
          <a:p>
            <a:pPr marL="0" indent="536575" algn="just"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6575" algn="just"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36575" algn="just"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ket_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33958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1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282</TotalTime>
  <Words>345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Новые поступления учебной литературы</vt:lpstr>
      <vt:lpstr>Презентация PowerPoint</vt:lpstr>
      <vt:lpstr>Презентация PowerPoint</vt:lpstr>
      <vt:lpstr>Презентация PowerPoint</vt:lpstr>
      <vt:lpstr>Выставки, конкурсы, литературные викторины, диспуты, гостиные, читательские лектории, краеведческие и гастрономические экскурсии , издание газеты «Кулинар», студенческих экспресс-газет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User</cp:lastModifiedBy>
  <cp:revision>24</cp:revision>
  <dcterms:created xsi:type="dcterms:W3CDTF">2017-06-02T06:09:01Z</dcterms:created>
  <dcterms:modified xsi:type="dcterms:W3CDTF">2017-06-02T10:55:44Z</dcterms:modified>
</cp:coreProperties>
</file>